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68" r:id="rId11"/>
    <p:sldId id="271" r:id="rId12"/>
    <p:sldId id="272" r:id="rId13"/>
    <p:sldId id="325" r:id="rId14"/>
    <p:sldId id="274" r:id="rId15"/>
    <p:sldId id="275" r:id="rId16"/>
    <p:sldId id="277" r:id="rId17"/>
    <p:sldId id="326" r:id="rId18"/>
    <p:sldId id="278" r:id="rId19"/>
    <p:sldId id="279" r:id="rId20"/>
    <p:sldId id="299" r:id="rId21"/>
    <p:sldId id="300" r:id="rId22"/>
    <p:sldId id="301" r:id="rId23"/>
    <p:sldId id="302" r:id="rId24"/>
    <p:sldId id="304" r:id="rId25"/>
    <p:sldId id="305" r:id="rId26"/>
    <p:sldId id="306" r:id="rId27"/>
    <p:sldId id="303" r:id="rId28"/>
    <p:sldId id="322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23" r:id="rId39"/>
    <p:sldId id="324" r:id="rId40"/>
    <p:sldId id="336" r:id="rId41"/>
    <p:sldId id="337" r:id="rId42"/>
    <p:sldId id="338" r:id="rId43"/>
    <p:sldId id="321" r:id="rId4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5A"/>
    <a:srgbClr val="006A72"/>
    <a:srgbClr val="57517B"/>
    <a:srgbClr val="606060"/>
    <a:srgbClr val="C6AFB9"/>
    <a:srgbClr val="505050"/>
    <a:srgbClr val="000000"/>
    <a:srgbClr val="B3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343" autoAdjust="0"/>
  </p:normalViewPr>
  <p:slideViewPr>
    <p:cSldViewPr>
      <p:cViewPr varScale="1">
        <p:scale>
          <a:sx n="82" d="100"/>
          <a:sy n="82" d="100"/>
        </p:scale>
        <p:origin x="15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4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49771-D13E-444B-AD56-0B2454F29C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7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51CEB4-C910-435B-8412-2A1224DA5D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Demander à M. </a:t>
            </a:r>
            <a:r>
              <a:rPr lang="fr-FR" dirty="0" err="1"/>
              <a:t>Stéfanovic</a:t>
            </a:r>
            <a:r>
              <a:rPr lang="fr-FR" dirty="0"/>
              <a:t> s’il s’agit de l’épreuve de présentation du projet de spécialité ? </a:t>
            </a:r>
            <a:endParaRPr dirty="0"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62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Demander à M. </a:t>
            </a:r>
            <a:r>
              <a:rPr lang="fr-FR" dirty="0" err="1"/>
              <a:t>Stéfanovic</a:t>
            </a:r>
            <a:r>
              <a:rPr lang="fr-FR" dirty="0"/>
              <a:t> s’il s’agit de l’épreuve de présentation du projet de spécialité ? </a:t>
            </a:r>
            <a:endParaRPr dirty="0"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78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F1CE-2659-4B03-B232-C4DE1104006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43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F1CE-2659-4B03-B232-C4DE1104006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7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401" y="184482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6282470"/>
            <a:ext cx="2133600" cy="365125"/>
          </a:xfrm>
        </p:spPr>
        <p:txBody>
          <a:bodyPr/>
          <a:lstStyle/>
          <a:p>
            <a:fld id="{4FEB4D5D-111D-46FB-81C3-DA691DAD0D4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01" y="6240571"/>
            <a:ext cx="2880000" cy="3381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7201" y="3861048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E40560-127D-D749-A2A0-207A97D172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5726495"/>
            <a:ext cx="1537364" cy="11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3874F-0E92-4A8A-8C83-8DBEEE00EF6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6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9"/>
            <a:ext cx="7881937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015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896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1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2"/>
              </a:buClr>
              <a:buSzPct val="90000"/>
              <a:buFont typeface="Calibri" panose="020F0502020204030204" pitchFamily="34" charset="0"/>
              <a:buChar char="▪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346330"/>
            <a:ext cx="2133600" cy="365125"/>
          </a:xfr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050475-2DFE-2D4B-B7FE-B3E96C8486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4791"/>
            <a:ext cx="1286621" cy="9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1318-3F5C-4635-97FD-48CCBAA0DE3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53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8583B-C6AA-4CF4-A7CD-E343B178626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34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470" y="220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Chapitre – taille police 44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C775D7-9D11-9E46-A3A5-91CD419FED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" y="5766877"/>
            <a:ext cx="1092555" cy="9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CD592-AFEC-4A17-8627-A17996DC53C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27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0DC56-0E5C-4776-B69C-651A7729C49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07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2ED84-3DB4-4C6E-8B36-03F0F012081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8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6138E4-C699-4883-81A0-1A16FF1304A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7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069/ressources-en-enseignement-technologique-en-langue-vivante-etlv-au-cycle-terminal-de-la-voie-technologiqu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.gouv.fr/bo/20/Special7/MENE2019442N.htm" TargetMode="External"/><Relationship Id="rId3" Type="http://schemas.openxmlformats.org/officeDocument/2006/relationships/hyperlink" Target="https://www.legifrance.gouv.fr/affichTexte.do?cidTexte=JORFTEXT000038777552&amp;categorieLien=id" TargetMode="External"/><Relationship Id="rId7" Type="http://schemas.openxmlformats.org/officeDocument/2006/relationships/hyperlink" Target="https://www.education.gouv.fr/bo/20/Special2/MENE2001095N.htm" TargetMode="External"/><Relationship Id="rId2" Type="http://schemas.openxmlformats.org/officeDocument/2006/relationships/hyperlink" Target="https://eduscol.education.fr/1707/programmes-et-ressources-en-serie-st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tion.gouv.fr/bo/20/Special2/MENE2001097N.htm" TargetMode="External"/><Relationship Id="rId5" Type="http://schemas.openxmlformats.org/officeDocument/2006/relationships/hyperlink" Target="https://www.education.gouv.fr/bo/20/Special2/MENE2002781N.htm" TargetMode="External"/><Relationship Id="rId10" Type="http://schemas.openxmlformats.org/officeDocument/2006/relationships/hyperlink" Target="https://www.education.gouv.fr/bo/20/Special7/MENE2019493N.htm" TargetMode="External"/><Relationship Id="rId4" Type="http://schemas.openxmlformats.org/officeDocument/2006/relationships/hyperlink" Target="https://www.legifrance.gouv.fr/affichTexte.do?cidTexte=JORFTEXT000038880992&amp;dateTexte=&amp;categorieLien=id" TargetMode="External"/><Relationship Id="rId9" Type="http://schemas.openxmlformats.org/officeDocument/2006/relationships/hyperlink" Target="https://www.education.gouv.fr/bo/20/Special7/MENE2019474A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scol.education.fr/cid144203/baccalaureat-technologique-serie-sciences-et-technologies-de-l-hotellerie-et-de-la-restauration-sthr-a-compter-de-la-session-2021.html#lien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scol.education.fr/cid144203/baccalaureat-technologique-serie-sciences-et-technologies-de-l-hotellerie-et-de-la-restauration-sthr-a-compter-de-la-session-2021.html#lien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rama.com/formations/diplomes/bac/grand-oral-du-bac-les-differentes-etapes-enfin-1066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udyrama.com/formations/diplomes/bac/premiere/bac-de-francais-session-2020-qu-est-ce-qui-change-1066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6213FC3-20A1-4B0A-B534-33334744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479597"/>
            <a:ext cx="7008992" cy="55270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10 décembre 2020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BB847F-657E-408E-8565-2D1F03BB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" y="1062990"/>
            <a:ext cx="8872538" cy="106986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réforme STHR</a:t>
            </a:r>
            <a:br>
              <a:rPr lang="fr-FR" dirty="0"/>
            </a:br>
            <a:endParaRPr lang="fr-FR" sz="3300" dirty="0"/>
          </a:p>
        </p:txBody>
      </p:sp>
      <p:pic>
        <p:nvPicPr>
          <p:cNvPr id="5" name="Picture 6" descr="http://lycee-jacques-coeur.fr/wp-content/uploads/2015/11/IMG_1337.jpg">
            <a:extLst>
              <a:ext uri="{FF2B5EF4-FFF2-40B4-BE49-F238E27FC236}">
                <a16:creationId xmlns:a16="http://schemas.microsoft.com/office/drawing/2014/main" id="{1BD9D864-21D7-4FB0-94F6-29F1AC2A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4" y="3970491"/>
            <a:ext cx="1774247" cy="13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ycee-jacques-coeur.fr/wp-content/uploads/2015/11/gala-2009-47-300x225.jpg">
            <a:extLst>
              <a:ext uri="{FF2B5EF4-FFF2-40B4-BE49-F238E27FC236}">
                <a16:creationId xmlns:a16="http://schemas.microsoft.com/office/drawing/2014/main" id="{8AFFC90A-82C6-47AC-8331-935276E7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716" y="3952168"/>
            <a:ext cx="1798677" cy="13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ycee-jacques-coeur.fr/wp-content/uploads/2015/03/admin-ajax.jpg">
            <a:extLst>
              <a:ext uri="{FF2B5EF4-FFF2-40B4-BE49-F238E27FC236}">
                <a16:creationId xmlns:a16="http://schemas.microsoft.com/office/drawing/2014/main" id="{BD287E67-E331-4880-B2C4-BF9E42BB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85" y="4102049"/>
            <a:ext cx="2694667" cy="11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7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Calendrier Parcoursup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6" y="1700808"/>
            <a:ext cx="7283151" cy="2836912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20 janvier : ouverture de la plateforme</a:t>
            </a:r>
          </a:p>
          <a:p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11 mars : date limite pour formuler les vœux</a:t>
            </a:r>
          </a:p>
          <a:p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8 avril : date limite pour confirmer ses vœux</a:t>
            </a:r>
          </a:p>
          <a:p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27 mai : réponse des formations</a:t>
            </a:r>
          </a:p>
          <a:p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16 juin : ouverture de la phase complémentaire</a:t>
            </a:r>
          </a:p>
          <a:p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16 juillet : fin de la phase principale d’admission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19705-F7E1-4446-9398-8115E2E4B01D}"/>
              </a:ext>
            </a:extLst>
          </p:cNvPr>
          <p:cNvSpPr txBox="1"/>
          <p:nvPr/>
        </p:nvSpPr>
        <p:spPr>
          <a:xfrm>
            <a:off x="683568" y="5013176"/>
            <a:ext cx="68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Remarque. Les notes des enseignements de spécialité sont intégrées au dossier des élèves dans Parcoursup, et seront ainsi visibles dès le mois d’avril</a:t>
            </a:r>
          </a:p>
        </p:txBody>
      </p:sp>
    </p:spTree>
    <p:extLst>
      <p:ext uri="{BB962C8B-B14F-4D97-AF65-F5344CB8AC3E}">
        <p14:creationId xmlns:p14="http://schemas.microsoft.com/office/powerpoint/2010/main" val="298713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70" y="2204864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évaluations communes</a:t>
            </a:r>
            <a:b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dirty="0"/>
            </a:br>
            <a:r>
              <a:rPr lang="fr-FR" sz="2200" dirty="0">
                <a:solidFill>
                  <a:srgbClr val="002060"/>
                </a:solidFill>
              </a:rPr>
              <a:t>ENSEIGNEMENT SCIENTIFIQUE ALIMENTATION ENVIRONNEMENT (ESAE)</a:t>
            </a:r>
            <a:br>
              <a:rPr lang="fr-FR" sz="2200" dirty="0">
                <a:solidFill>
                  <a:srgbClr val="002060"/>
                </a:solidFill>
              </a:rPr>
            </a:br>
            <a:br>
              <a:rPr lang="fr-FR" sz="2200" dirty="0">
                <a:solidFill>
                  <a:srgbClr val="002060"/>
                </a:solidFill>
              </a:rPr>
            </a:br>
            <a:r>
              <a:rPr lang="fr-FR" sz="2200" dirty="0">
                <a:solidFill>
                  <a:srgbClr val="002060"/>
                </a:solidFill>
              </a:rPr>
              <a:t>ENSEIGNEMENT TECHNOLOGIQUE EN LANGUE VIVANTE (ETLV)</a:t>
            </a:r>
            <a:br>
              <a:rPr lang="fr-FR" sz="2200" dirty="0">
                <a:solidFill>
                  <a:srgbClr val="002060"/>
                </a:solidFill>
              </a:rPr>
            </a:b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3021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3EC40-6628-4F92-AB67-841D2810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7138"/>
            <a:ext cx="8392520" cy="1025311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 sur l’enseignement scientifique alimentation environnement (1) </a:t>
            </a:r>
            <a:br>
              <a:rPr lang="fr-FR" sz="4000" b="1" dirty="0">
                <a:solidFill>
                  <a:srgbClr val="0070C0"/>
                </a:solidFill>
              </a:rPr>
            </a:b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4142A8-D3CA-49FF-81E0-0DC983D88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376200"/>
            <a:ext cx="8568952" cy="4645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/>
              <a:t>L’épreuve commune 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En fin d’année de première (enseignement de spécialité « non poursuivi »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Une épreuve écriture  de 2 heures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Une épreuve qui porte sur le programme de l’enseignement ESAE de la classe de première</a:t>
            </a:r>
          </a:p>
          <a:p>
            <a:pPr marL="723900" lvl="2" indent="-342900">
              <a:lnSpc>
                <a:spcPct val="150000"/>
              </a:lnSpc>
              <a:tabLst>
                <a:tab pos="627063" algn="l"/>
              </a:tabLst>
            </a:pPr>
            <a:r>
              <a:rPr lang="fr-FR" sz="2000" dirty="0"/>
              <a:t>Un sujet composé de deux parties indépendantes</a:t>
            </a:r>
          </a:p>
          <a:p>
            <a:pPr marL="7239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r-FR" sz="2000" dirty="0">
                <a:solidFill>
                  <a:schemeClr val="tx1"/>
                </a:solidFill>
              </a:rPr>
              <a:t>Une évaluation sur 20 points (chaque partie sur 10 points)</a:t>
            </a:r>
          </a:p>
          <a:p>
            <a:pPr marL="723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U</a:t>
            </a:r>
            <a:r>
              <a:rPr lang="fr-FR" sz="2000" dirty="0">
                <a:solidFill>
                  <a:schemeClr val="tx1"/>
                </a:solidFill>
              </a:rPr>
              <a:t>ne épreuve corrigée par un professeur qui a en charge l’ESAE (le professeur n’est pas l’enseignant de l’élève)</a:t>
            </a:r>
          </a:p>
          <a:p>
            <a:pPr marL="493776" lvl="2" indent="0">
              <a:lnSpc>
                <a:spcPct val="150000"/>
              </a:lnSpc>
              <a:buNone/>
            </a:pP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2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3EC40-6628-4F92-AB67-841D2810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392520" cy="360041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 sur l’ESAE (2)</a:t>
            </a:r>
            <a:br>
              <a:rPr lang="fr-FR" sz="4000" b="1" dirty="0">
                <a:solidFill>
                  <a:srgbClr val="0070C0"/>
                </a:solidFill>
              </a:rPr>
            </a:b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DD1DB-AA24-2D49-B637-F0A4B92B4DF2}"/>
              </a:ext>
            </a:extLst>
          </p:cNvPr>
          <p:cNvSpPr/>
          <p:nvPr/>
        </p:nvSpPr>
        <p:spPr>
          <a:xfrm>
            <a:off x="231724" y="779795"/>
            <a:ext cx="86805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fr-FR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L’évaluation a pour objectif de vérifier </a:t>
            </a:r>
            <a:r>
              <a:rPr lang="fr-F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connaissances scientifiques fondamentales et appliquées en ESAE de la classe de première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capacités d’analyse, de synthèse et de raisonnement scientifique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clarté et la rigueur de l’expression écrite</a:t>
            </a:r>
          </a:p>
          <a:p>
            <a:pPr marL="95250" lvl="1" indent="0">
              <a:buNone/>
            </a:pPr>
            <a:endParaRPr lang="fr-FR" sz="2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5250" lvl="1" indent="0">
              <a:buNone/>
            </a:pPr>
            <a:r>
              <a:rPr lang="fr-FR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deux parties de l’évaluation </a:t>
            </a: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31813" lvl="2">
              <a:buFont typeface="Arial" panose="020B0604020202020204" pitchFamily="34" charset="0"/>
              <a:buChar char="•"/>
            </a:pPr>
            <a:r>
              <a:rPr lang="fr-FR" sz="2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Partie 1</a:t>
            </a: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874713" lvl="3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Evaluer les connaissances acquises</a:t>
            </a:r>
          </a:p>
          <a:p>
            <a:pPr marL="874713" lvl="3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Un questionnement sous forme de questions et/ou de QCM</a:t>
            </a:r>
          </a:p>
          <a:p>
            <a:pPr marL="627063" lvl="2">
              <a:buFont typeface="Arial" panose="020B0604020202020204" pitchFamily="34" charset="0"/>
              <a:buChar char="•"/>
            </a:pPr>
            <a:r>
              <a:rPr lang="fr-FR" sz="2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Partie 2</a:t>
            </a: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969963" lvl="3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 partir d’une situation problème,  d’un questionnement et l’exploitation de documents, </a:t>
            </a:r>
          </a:p>
          <a:p>
            <a:pPr marL="969963" lvl="3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Le candidat doit rédiger des réponses rédigées, structurées et argumentées. </a:t>
            </a:r>
          </a:p>
          <a:p>
            <a:pPr marL="969963" lvl="3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Mobilisation de connaissances</a:t>
            </a:r>
            <a:endParaRPr lang="fr-FR" sz="2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3EC40-6628-4F92-AB67-841D2810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3490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Focus sur l’enseignement </a:t>
            </a:r>
            <a:br>
              <a:rPr lang="fr-F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technologique en langue vivante (ETLV)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01" y="2346416"/>
            <a:ext cx="6964123" cy="34129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5619" y="2507471"/>
            <a:ext cx="14440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BO du 19 JUILLET 2018</a:t>
            </a:r>
          </a:p>
        </p:txBody>
      </p:sp>
      <p:sp>
        <p:nvSpPr>
          <p:cNvPr id="7" name="Ellipse 6"/>
          <p:cNvSpPr/>
          <p:nvPr/>
        </p:nvSpPr>
        <p:spPr>
          <a:xfrm>
            <a:off x="1872901" y="4418511"/>
            <a:ext cx="6385067" cy="440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92483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Quelques points importants ETLV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231" y="1772816"/>
            <a:ext cx="7704856" cy="20052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/>
              <a:t>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« L’enseignement technologique en langue vivante A est pris en charge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conjointement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 un enseignant d’une discipline technologique et un enseignant de langue vivante 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« L'enseignement technologique en langue vivante (ETLV)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repose sur le programme de langue vivante et sur celui de la spécialité qui lui sert d'appui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Tous les enseignements de spécialité sont concernés.</a:t>
            </a:r>
          </a:p>
        </p:txBody>
      </p:sp>
    </p:spTree>
    <p:extLst>
      <p:ext uri="{BB962C8B-B14F-4D97-AF65-F5344CB8AC3E}">
        <p14:creationId xmlns:p14="http://schemas.microsoft.com/office/powerpoint/2010/main" val="153853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3472" y="955345"/>
          <a:ext cx="8934994" cy="346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497">
                  <a:extLst>
                    <a:ext uri="{9D8B030D-6E8A-4147-A177-3AD203B41FA5}">
                      <a16:colId xmlns:a16="http://schemas.microsoft.com/office/drawing/2014/main" val="2676771698"/>
                    </a:ext>
                  </a:extLst>
                </a:gridCol>
                <a:gridCol w="4467497">
                  <a:extLst>
                    <a:ext uri="{9D8B030D-6E8A-4147-A177-3AD203B41FA5}">
                      <a16:colId xmlns:a16="http://schemas.microsoft.com/office/drawing/2014/main" val="3266873216"/>
                    </a:ext>
                  </a:extLst>
                </a:gridCol>
              </a:tblGrid>
              <a:tr h="55986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Les épreuves communes 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de LVA et LVB dans la série STHR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1580"/>
                  </a:ext>
                </a:extLst>
              </a:tr>
              <a:tr h="55986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PREMIERE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TERMINALE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10044"/>
                  </a:ext>
                </a:extLst>
              </a:tr>
              <a:tr h="1380477">
                <a:tc>
                  <a:txBody>
                    <a:bodyPr/>
                    <a:lstStyle/>
                    <a:p>
                      <a:r>
                        <a:rPr lang="fr-FR" sz="1800" b="1" dirty="0"/>
                        <a:t>Evaluation</a:t>
                      </a:r>
                      <a:r>
                        <a:rPr lang="fr-FR" sz="1800" b="1" baseline="0" dirty="0"/>
                        <a:t> 1    (LVA + LVB) </a:t>
                      </a: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Série 1 </a:t>
                      </a:r>
                    </a:p>
                    <a:p>
                      <a:r>
                        <a:rPr lang="fr-FR" sz="1800" baseline="0" dirty="0"/>
                        <a:t>Compréhension orale -  20 minutes (temps d’écoute non compris)</a:t>
                      </a:r>
                      <a:endParaRPr lang="fr-FR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800" b="1" dirty="0"/>
                        <a:t>Epreuve 3  </a:t>
                      </a:r>
                      <a:r>
                        <a:rPr lang="fr-FR" sz="1800" b="1" baseline="0" dirty="0"/>
                        <a:t>(LVA + LVB)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Série 3</a:t>
                      </a:r>
                    </a:p>
                    <a:p>
                      <a:r>
                        <a:rPr lang="fr-FR" sz="1800" baseline="0" dirty="0"/>
                        <a:t>Compréhension de l’oral et de l’écrit – expression écrite et orale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800" baseline="0" dirty="0"/>
                        <a:t>Une épreuve écrite de 1h30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ETLV (LVA) / </a:t>
                      </a:r>
                      <a:r>
                        <a:rPr lang="fr-FR" sz="1800" b="0" baseline="0" dirty="0">
                          <a:solidFill>
                            <a:schemeClr val="tx1"/>
                          </a:solidFill>
                        </a:rPr>
                        <a:t>oral (LVB)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921525"/>
                  </a:ext>
                </a:extLst>
              </a:tr>
              <a:tr h="966334">
                <a:tc>
                  <a:txBody>
                    <a:bodyPr/>
                    <a:lstStyle/>
                    <a:p>
                      <a:r>
                        <a:rPr lang="fr-FR" sz="1800" b="1" dirty="0"/>
                        <a:t>Evaluation 2  </a:t>
                      </a:r>
                      <a:r>
                        <a:rPr lang="fr-FR" sz="1800" b="1" baseline="0" dirty="0"/>
                        <a:t>(LVA + LVB) </a:t>
                      </a:r>
                      <a:r>
                        <a:rPr lang="fr-FR" sz="1800" b="1" dirty="0"/>
                        <a:t> 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Série 2</a:t>
                      </a:r>
                    </a:p>
                    <a:p>
                      <a:r>
                        <a:rPr lang="fr-FR" sz="1800" b="0" dirty="0"/>
                        <a:t>Compréhension de l’écrit +</a:t>
                      </a:r>
                      <a:r>
                        <a:rPr lang="fr-FR" sz="1800" b="0" baseline="0" dirty="0"/>
                        <a:t> expression écrite - 1h30</a:t>
                      </a:r>
                      <a:endParaRPr lang="fr-FR" sz="18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1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9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sz="3600" dirty="0"/>
              <a:t>L’épreuve d’évaluation commune en ETLV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472" y="1124744"/>
            <a:ext cx="8343056" cy="460851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L’évaluation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l’ETLV se compose :</a:t>
            </a:r>
          </a:p>
          <a:p>
            <a:pPr marL="849313" indent="314325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d’une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prise de parole en continu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 le candidat (5 minutes maximum)</a:t>
            </a:r>
          </a:p>
          <a:p>
            <a:pPr marL="849313" indent="314325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suivie  d’un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entretien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avec le jury (un professeur de LV + un professeur de l’enseignement de spécialité)</a:t>
            </a:r>
          </a:p>
          <a:p>
            <a:pPr marL="849313" indent="314325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d’une durée totale de 10 minutes </a:t>
            </a:r>
          </a:p>
          <a:p>
            <a:pPr marL="85725" indent="0" algn="just">
              <a:lnSpc>
                <a:spcPct val="114000"/>
              </a:lnSpc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« Les ressources utilisées (pour la prise de parole en continu) sont produites par le candidat » </a:t>
            </a:r>
          </a:p>
          <a:p>
            <a:pPr marL="85725" indent="0" algn="just">
              <a:lnSpc>
                <a:spcPct val="114000"/>
              </a:lnSpc>
              <a:buNone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« L’évaluation s’appuie sur des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contextes d’enseignement technologiques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du cycle terminal de la voie technologique »</a:t>
            </a:r>
          </a:p>
          <a:p>
            <a:pPr marL="85725" indent="0" algn="just">
              <a:lnSpc>
                <a:spcPct val="114000"/>
              </a:lnSpc>
              <a:buNone/>
            </a:pP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 situation technologique du </a:t>
            </a:r>
            <a:r>
              <a:rPr lang="fr-FR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secteur de l’hôtellerie et restauration </a:t>
            </a:r>
            <a:r>
              <a:rPr lang="fr-FR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STHR</a:t>
            </a:r>
          </a:p>
        </p:txBody>
      </p:sp>
    </p:spTree>
    <p:extLst>
      <p:ext uri="{BB962C8B-B14F-4D97-AF65-F5344CB8AC3E}">
        <p14:creationId xmlns:p14="http://schemas.microsoft.com/office/powerpoint/2010/main" val="296573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Adaptation session 2021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600201"/>
            <a:ext cx="8363271" cy="1036711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d’ETLV-A est annulée cette année mais elle peut faire l’objet d’une évaluation dans le cadre du contrôle continu</a:t>
            </a:r>
          </a:p>
          <a:p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055FAF7-6CC2-F64C-AACF-C45B7293CC0B}"/>
              </a:ext>
            </a:extLst>
          </p:cNvPr>
          <p:cNvSpPr txBox="1">
            <a:spLocks/>
          </p:cNvSpPr>
          <p:nvPr/>
        </p:nvSpPr>
        <p:spPr>
          <a:xfrm>
            <a:off x="539552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000" dirty="0"/>
              <a:t>Des ressources institutionnelles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85D9605-5C50-204B-8A8B-0CAA3272EB9F}"/>
              </a:ext>
            </a:extLst>
          </p:cNvPr>
          <p:cNvSpPr txBox="1">
            <a:spLocks/>
          </p:cNvSpPr>
          <p:nvPr/>
        </p:nvSpPr>
        <p:spPr>
          <a:xfrm>
            <a:off x="336957" y="4000500"/>
            <a:ext cx="8363271" cy="1439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36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https://eduscol.education.fr/2069/ressources-en-enseignement-technologique-en-langue-vivante-etlv-au-cycle-terminal-de-la-voie-technologique</a:t>
            </a:r>
            <a:endParaRPr lang="fr-F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fr-F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Avec notamment un exemple de croisement de programme entre STS et LVE.</a:t>
            </a:r>
          </a:p>
          <a:p>
            <a:pPr fontAlgn="auto">
              <a:spcAft>
                <a:spcPts val="0"/>
              </a:spcAft>
            </a:pPr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1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596" y="1700808"/>
            <a:ext cx="7272808" cy="324036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épreuves de spécialité</a:t>
            </a:r>
            <a:br>
              <a:rPr lang="fr-FR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b="1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1- ECONOMIE ET GESTION HOTELIERE </a:t>
            </a:r>
            <a:b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2- SCIENCES ET TECHNOLOGIES CULINAIRES ET DES SERVICES -</a:t>
            </a:r>
            <a:b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ENSEIGNEMENT SCIENTIFIQUE ALIMENTATION ENVIRONNEMENT </a:t>
            </a:r>
            <a:br>
              <a:rPr lang="fr-FR" sz="2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8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70" y="2420888"/>
            <a:ext cx="2559354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Tour de table</a:t>
            </a:r>
          </a:p>
        </p:txBody>
      </p:sp>
      <p:pic>
        <p:nvPicPr>
          <p:cNvPr id="4" name="Picture 4" descr="Résultat de recherche d'images pour &quot;échange&quot;">
            <a:extLst>
              <a:ext uri="{FF2B5EF4-FFF2-40B4-BE49-F238E27FC236}">
                <a16:creationId xmlns:a16="http://schemas.microsoft.com/office/drawing/2014/main" id="{B21EDC0F-6F5A-374A-8A0E-17E251AF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43" y="1412776"/>
            <a:ext cx="5328987" cy="35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7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Caractéristiques des enseignements de spécialité de la série STHR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93389" y="1844824"/>
            <a:ext cx="8181833" cy="43924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Finalités des enseignements</a:t>
            </a:r>
          </a:p>
          <a:p>
            <a:pPr lvl="1"/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Appropriation par les élèves du fonctionnement de l’entreprise d’hôtellerie-restauration</a:t>
            </a:r>
          </a:p>
          <a:p>
            <a:pPr lvl="1"/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Dans ses différentes dimensions: gestion, restaurant, cuisine, hébergement, et les liens qui les unissent</a:t>
            </a:r>
          </a:p>
          <a:p>
            <a:pPr lvl="1"/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Ainsi que les interactions que l’entreprise entretient avec son environnement</a:t>
            </a:r>
          </a:p>
          <a:p>
            <a:pPr marL="0" indent="0">
              <a:buNone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programmes de STC, STS et EGH n’ont pas été modifiés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Seules les parties évaluées en mars ont été précisées</a:t>
            </a:r>
          </a:p>
        </p:txBody>
      </p:sp>
    </p:spTree>
    <p:extLst>
      <p:ext uri="{BB962C8B-B14F-4D97-AF65-F5344CB8AC3E}">
        <p14:creationId xmlns:p14="http://schemas.microsoft.com/office/powerpoint/2010/main" val="76341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EGH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3528" y="980728"/>
            <a:ext cx="8496944" cy="5344612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Coefficient 16, durée 4 heures</a:t>
            </a:r>
          </a:p>
          <a:p>
            <a:pPr>
              <a:spcBef>
                <a:spcPts val="1200"/>
              </a:spcBef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Structure:</a:t>
            </a:r>
          </a:p>
          <a:p>
            <a:pPr lvl="1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Sujet librement inspiré d’une entreprise réelle</a:t>
            </a:r>
          </a:p>
          <a:p>
            <a:pPr lvl="1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 sujet présente un contexte, une documentation est fournie</a:t>
            </a:r>
          </a:p>
          <a:p>
            <a:pPr lvl="1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 candidat analyse le contexte et les contraintes définis dans le sujet, et propose des solutions adaptées aux problèmes posés</a:t>
            </a:r>
          </a:p>
          <a:p>
            <a:pPr>
              <a:spcBef>
                <a:spcPts val="1200"/>
              </a:spcBef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questions suivantes ne seront pas au programme (en 2021 comme pour les sessions futures) :</a:t>
            </a:r>
          </a:p>
          <a:p>
            <a:pPr lvl="1"/>
            <a:r>
              <a:rPr lang="fr-F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Thème 1 </a:t>
            </a: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lvl="2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L’Etat agit-il sur la performance de l’entreprise hôtelière?</a:t>
            </a:r>
          </a:p>
          <a:p>
            <a:pPr lvl="2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flux touristiques ont-ils une incidence sur la performance de l’entreprise hôtelière?</a:t>
            </a:r>
          </a:p>
          <a:p>
            <a:pPr lvl="1"/>
            <a:r>
              <a:rPr lang="fr-F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Thème 2: </a:t>
            </a:r>
          </a:p>
          <a:p>
            <a:pPr lvl="2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 l’entreprise hôtelière gère-t-elle sa trésorerie pour faire face à ses dépenses courantes?</a:t>
            </a:r>
          </a:p>
          <a:p>
            <a:pPr lvl="1"/>
            <a:r>
              <a:rPr lang="fr-F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Thème 3: </a:t>
            </a:r>
          </a:p>
          <a:p>
            <a:pPr lvl="2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L’entreprise hôtelière peut-elle contribuer à une croissance soutenable?</a:t>
            </a:r>
          </a:p>
          <a:p>
            <a:pPr marL="0" indent="0">
              <a:buNone/>
            </a:pPr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6915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542" y="182443"/>
            <a:ext cx="8418258" cy="870294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de  sciences et technologies culinaires et des services – enseignement scientifique alimentation environnement </a:t>
            </a:r>
            <a:b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5192" y="1052737"/>
            <a:ext cx="8433615" cy="54726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Coefficient 16. Durée: 2X 3 heures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Une épreuve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 deux temps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/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 temps d’évaluation des enseignements STC- ESAE (coefficient 8)</a:t>
            </a:r>
          </a:p>
          <a:p>
            <a:pPr lvl="1"/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 temps d’évaluation des enseignements STS – ESAE (coefficient 8)</a:t>
            </a:r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Pour chaque temps: une partie écrite (1h00) et une partie pratique (2h00). La partie écrite est coefficient 1, la partie pratique coefficient 7.</a:t>
            </a:r>
          </a:p>
          <a:p>
            <a:r>
              <a:rPr lang="fr-FR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Partie écrite (deux sujets au choix en 2021)</a:t>
            </a:r>
          </a:p>
          <a:p>
            <a:pPr lvl="1"/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Porte sur les parties du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programme de l’ESAE de première et terminale </a:t>
            </a:r>
          </a:p>
          <a:p>
            <a:pPr lvl="1"/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 contexte commun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 lien avec les STS et avec les STC de la partie pratique de l’épreuve</a:t>
            </a:r>
          </a:p>
          <a:p>
            <a:pPr lvl="1"/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L’objectif est de vérifier: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connaissances scientifiques fondamentales et appliquées 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capacités d’analyse, de synthèse et de raisonnement scientifique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clarté et la rigueur de l’expression écrite </a:t>
            </a:r>
          </a:p>
        </p:txBody>
      </p:sp>
    </p:spTree>
    <p:extLst>
      <p:ext uri="{BB962C8B-B14F-4D97-AF65-F5344CB8AC3E}">
        <p14:creationId xmlns:p14="http://schemas.microsoft.com/office/powerpoint/2010/main" val="197715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542" y="182442"/>
            <a:ext cx="8418258" cy="1286937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de « sciences et technologies culinaires et des services – enseignement scientifique alimentation environnement » </a:t>
            </a:r>
            <a:b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(Suite)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3428" y="1628800"/>
            <a:ext cx="8757143" cy="4796657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Partie écrite (suite)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 du sujet: 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Enoncé d’un cas concret ou simplifié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Éventuellement une documentation (ex: extraits de texte d’actualité, de textes règlementaires, résultats d’analyses microbiologiques, CR d’inspections vétérinaires, menus, fiches techniques de produits ou d’appareils,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Une série de questions à traiter, certaines questions feront l’objet d’un développement lors de la partie pratique</a:t>
            </a:r>
          </a:p>
          <a:p>
            <a:pPr lvl="2"/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2813" lvl="2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Notation:</a:t>
            </a:r>
          </a:p>
          <a:p>
            <a:pPr lvl="3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	- chaque partie écrite est notée sur 20 points, coefficient 1</a:t>
            </a:r>
          </a:p>
          <a:p>
            <a:pPr lvl="3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	- corrigée par un professeur qui a en charge l’ESAE (correction dématérialisée)</a:t>
            </a:r>
          </a:p>
        </p:txBody>
      </p:sp>
    </p:spTree>
    <p:extLst>
      <p:ext uri="{BB962C8B-B14F-4D97-AF65-F5344CB8AC3E}">
        <p14:creationId xmlns:p14="http://schemas.microsoft.com/office/powerpoint/2010/main" val="157202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542" y="182442"/>
            <a:ext cx="8418258" cy="1286937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de « sciences et technologies culinaires et des services – enseignement scientifique alimentation environnement » (Suite)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3428" y="1700808"/>
            <a:ext cx="8757143" cy="4320480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Partie pratique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Porte sur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programmes de l’ESAE, de STS, de STC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première et terminale </a:t>
            </a:r>
          </a:p>
          <a:p>
            <a:pPr lvl="1"/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notions scientifiques abordées dans la partie écrite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sont mobilisées dans la partie pratique</a:t>
            </a:r>
          </a:p>
          <a:p>
            <a:pPr lvl="1"/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L’objectif est de vérifier chez le candidat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 maitrise des connaissances scientifiques fondamentales et appliquées mises en œuvre en STS et en STC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 capacité à mobiliser des connaissances scientifiques et technologiques dans le cadre d’une production de service en restaurant et en hébergement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Ses capacités d’analyse et de synthèse</a:t>
            </a:r>
          </a:p>
          <a:p>
            <a:pPr marL="912813" lvl="2" indent="-285750">
              <a:buFontTx/>
              <a:buChar char="-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clarté et la rigueur de l’expression orale</a:t>
            </a:r>
          </a:p>
        </p:txBody>
      </p:sp>
    </p:spTree>
    <p:extLst>
      <p:ext uri="{BB962C8B-B14F-4D97-AF65-F5344CB8AC3E}">
        <p14:creationId xmlns:p14="http://schemas.microsoft.com/office/powerpoint/2010/main" val="202933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542" y="182442"/>
            <a:ext cx="8418258" cy="1286937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de « sciences et technologies culinaires et des services – enseignement scientifique alimentation environnement » (suite)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86858" y="1609614"/>
            <a:ext cx="8418258" cy="45556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Partie pratique - structure pour STS</a:t>
            </a:r>
          </a:p>
          <a:p>
            <a:pPr marL="912813" lvl="2" indent="-285750">
              <a:lnSpc>
                <a:spcPct val="150000"/>
              </a:lnSpc>
              <a:buFontTx/>
              <a:buChar char="-"/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 candidat </a:t>
            </a:r>
            <a:r>
              <a:rPr lang="fr-F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s’approprie</a:t>
            </a: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le sujet pendant 30 minutes</a:t>
            </a:r>
          </a:p>
          <a:p>
            <a:pPr marL="912813" lvl="2" indent="-285750">
              <a:lnSpc>
                <a:spcPct val="150000"/>
              </a:lnSpc>
              <a:buFontTx/>
              <a:buChar char="-"/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 candidat se présente dans</a:t>
            </a:r>
            <a:r>
              <a:rPr lang="fr-F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3 ateliers</a:t>
            </a: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durée respective 3O minutes</a:t>
            </a:r>
          </a:p>
          <a:p>
            <a:pPr marL="912813" lvl="2" indent="-285750">
              <a:lnSpc>
                <a:spcPct val="150000"/>
              </a:lnSpc>
              <a:buFontTx/>
              <a:buChar char="-"/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 candidat doit:</a:t>
            </a:r>
          </a:p>
          <a:p>
            <a:pPr marL="1092200" lvl="4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être capable de proposer, pour des situations différentes, une production de services adaptée</a:t>
            </a:r>
          </a:p>
          <a:p>
            <a:pPr marL="1117600" lvl="4" indent="-3254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démontrer ses capacités d’analyse de situations présentées et proposer des solution de services (restaurant, hébergement, commercialisation, etc.)</a:t>
            </a:r>
          </a:p>
          <a:p>
            <a:pPr marL="1077913" lvl="4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Expliciter ses choix et justifier sa démarche (au cours des ateliers)</a:t>
            </a:r>
          </a:p>
        </p:txBody>
      </p:sp>
    </p:spTree>
    <p:extLst>
      <p:ext uri="{BB962C8B-B14F-4D97-AF65-F5344CB8AC3E}">
        <p14:creationId xmlns:p14="http://schemas.microsoft.com/office/powerpoint/2010/main" val="2943493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542" y="182442"/>
            <a:ext cx="8418258" cy="1286937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de « sciences et technologies culinaires et des services – enseignement scientifique alimentation environnement » (Suite)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3184" y="1772816"/>
            <a:ext cx="8577631" cy="42638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FF0000"/>
                </a:solidFill>
              </a:rPr>
              <a:t>Partie pratique  - structure pour STC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b="1" dirty="0">
                <a:latin typeface="+mj-lt"/>
              </a:rPr>
              <a:t>	- </a:t>
            </a:r>
            <a:r>
              <a:rPr lang="fr-FR" sz="1800" dirty="0">
                <a:latin typeface="+mj-lt"/>
              </a:rPr>
              <a:t>1</a:t>
            </a:r>
            <a:r>
              <a:rPr lang="fr-FR" sz="1800" baseline="30000" dirty="0">
                <a:latin typeface="+mj-lt"/>
              </a:rPr>
              <a:t>er</a:t>
            </a:r>
            <a:r>
              <a:rPr lang="fr-FR" sz="1800" dirty="0">
                <a:latin typeface="+mj-lt"/>
              </a:rPr>
              <a:t> temps: le candidat réalise une production culinaire – 1h50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dirty="0"/>
              <a:t>	- 2</a:t>
            </a:r>
            <a:r>
              <a:rPr lang="fr-FR" sz="1800" baseline="30000" dirty="0"/>
              <a:t>nd</a:t>
            </a:r>
            <a:r>
              <a:rPr lang="fr-FR" sz="1800" dirty="0"/>
              <a:t> temps: un échange avec la commission d’évaluation – 10 minutes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dirty="0"/>
              <a:t>Le travail demandé par le sujet et le panier de denrées proposé détermine la production réalisée par le candidat.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b="1" dirty="0"/>
              <a:t>Au cours de l’entretien</a:t>
            </a:r>
            <a:r>
              <a:rPr lang="fr-FR" sz="1800" dirty="0"/>
              <a:t>, le candidat répond oralement aux questions posées: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1800" dirty="0"/>
              <a:t>Présentation de son analyse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1800" dirty="0"/>
              <a:t>Explication de ses choix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1800" dirty="0"/>
              <a:t>Justification de la démarche adoptée dans le cadre de sa production culinaire</a:t>
            </a:r>
          </a:p>
        </p:txBody>
      </p:sp>
    </p:spTree>
    <p:extLst>
      <p:ext uri="{BB962C8B-B14F-4D97-AF65-F5344CB8AC3E}">
        <p14:creationId xmlns:p14="http://schemas.microsoft.com/office/powerpoint/2010/main" val="220518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7707" y="1412776"/>
            <a:ext cx="8568586" cy="4598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Les capacités exclues du programme des épreuves du mois de mars (en STS - STC)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</a:rPr>
            </a:b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800" u="sng" dirty="0">
                <a:solidFill>
                  <a:schemeClr val="tx1"/>
                </a:solidFill>
              </a:rPr>
              <a:t>Programme de STC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>
              <a:solidFill>
                <a:schemeClr val="tx1"/>
              </a:solidFill>
            </a:endParaRP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Thème 2. Identifier dans quelle mesure le personnel de cuisine est source de </a:t>
            </a:r>
            <a:r>
              <a:rPr lang="fr-FR" sz="1800" dirty="0" err="1">
                <a:solidFill>
                  <a:schemeClr val="tx1"/>
                </a:solidFill>
              </a:rPr>
              <a:t>créativite</a:t>
            </a:r>
            <a:r>
              <a:rPr lang="fr-FR" sz="1800" dirty="0">
                <a:solidFill>
                  <a:schemeClr val="tx1"/>
                </a:solidFill>
              </a:rPr>
              <a:t>́. [Terminale] 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>
              <a:solidFill>
                <a:schemeClr val="tx1"/>
              </a:solidFill>
            </a:endParaRP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Thème 4. Montrer en quoi l’origine </a:t>
            </a:r>
            <a:r>
              <a:rPr lang="fr-FR" sz="1800" dirty="0" err="1">
                <a:solidFill>
                  <a:schemeClr val="tx1"/>
                </a:solidFill>
              </a:rPr>
              <a:t>géographique</a:t>
            </a:r>
            <a:r>
              <a:rPr lang="fr-FR" sz="1800" dirty="0">
                <a:solidFill>
                  <a:schemeClr val="tx1"/>
                </a:solidFill>
              </a:rPr>
              <a:t> d’une production culinaire est source de </a:t>
            </a:r>
            <a:r>
              <a:rPr lang="fr-FR" sz="1800" dirty="0" err="1">
                <a:solidFill>
                  <a:schemeClr val="tx1"/>
                </a:solidFill>
              </a:rPr>
              <a:t>création</a:t>
            </a:r>
            <a:r>
              <a:rPr lang="fr-FR" sz="1800" dirty="0">
                <a:solidFill>
                  <a:schemeClr val="tx1"/>
                </a:solidFill>
              </a:rPr>
              <a:t> de valeur. [Terminale] 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u="sng" dirty="0">
                <a:solidFill>
                  <a:schemeClr val="tx1"/>
                </a:solidFill>
              </a:rPr>
              <a:t>Programme de STS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>
              <a:solidFill>
                <a:schemeClr val="tx1"/>
              </a:solidFill>
            </a:endParaRP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Thème 2. </a:t>
            </a:r>
            <a:r>
              <a:rPr lang="fr-FR" sz="1800" dirty="0" err="1">
                <a:solidFill>
                  <a:schemeClr val="tx1"/>
                </a:solidFill>
              </a:rPr>
              <a:t>Repérer</a:t>
            </a:r>
            <a:r>
              <a:rPr lang="fr-FR" sz="1800" dirty="0">
                <a:solidFill>
                  <a:schemeClr val="tx1"/>
                </a:solidFill>
              </a:rPr>
              <a:t> en quoi le personnel est tout à la fois une charge et une ressource pour un </a:t>
            </a:r>
            <a:r>
              <a:rPr lang="fr-FR" sz="1800" dirty="0" err="1">
                <a:solidFill>
                  <a:schemeClr val="tx1"/>
                </a:solidFill>
              </a:rPr>
              <a:t>établissement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hôtelier</a:t>
            </a:r>
            <a:r>
              <a:rPr lang="fr-FR" sz="1800" dirty="0">
                <a:solidFill>
                  <a:schemeClr val="tx1"/>
                </a:solidFill>
              </a:rPr>
              <a:t> </a:t>
            </a:r>
          </a:p>
          <a:p>
            <a:pPr lvl="2"/>
            <a:endParaRPr lang="fr-FR" sz="1800" dirty="0">
              <a:solidFill>
                <a:schemeClr val="tx1"/>
              </a:solidFill>
            </a:endParaRP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Thème 4. </a:t>
            </a:r>
            <a:r>
              <a:rPr lang="fr-FR" sz="1800" dirty="0" err="1">
                <a:solidFill>
                  <a:schemeClr val="tx1"/>
                </a:solidFill>
              </a:rPr>
              <a:t>Évaluer</a:t>
            </a:r>
            <a:r>
              <a:rPr lang="fr-FR" sz="1800" dirty="0">
                <a:solidFill>
                  <a:schemeClr val="tx1"/>
                </a:solidFill>
              </a:rPr>
              <a:t> les besoins en produits. </a:t>
            </a:r>
            <a:br>
              <a:rPr lang="fr-FR" sz="1400" dirty="0">
                <a:solidFill>
                  <a:schemeClr val="tx1"/>
                </a:solidFill>
              </a:rPr>
            </a:b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40D74B3-031C-544B-BA10-8E476C6D1F99}"/>
              </a:ext>
            </a:extLst>
          </p:cNvPr>
          <p:cNvSpPr txBox="1">
            <a:spLocks/>
          </p:cNvSpPr>
          <p:nvPr/>
        </p:nvSpPr>
        <p:spPr>
          <a:xfrm>
            <a:off x="429760" y="202767"/>
            <a:ext cx="8418258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L’épreuve de « sciences et technologies culinaires et des services – enseignement scientifique alimentation environnement » (Suite)</a:t>
            </a:r>
          </a:p>
        </p:txBody>
      </p:sp>
    </p:spTree>
    <p:extLst>
      <p:ext uri="{BB962C8B-B14F-4D97-AF65-F5344CB8AC3E}">
        <p14:creationId xmlns:p14="http://schemas.microsoft.com/office/powerpoint/2010/main" val="1455587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déroulement du grand oral</a:t>
            </a:r>
            <a:br>
              <a:rPr lang="fr-FR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(documents de </a:t>
            </a:r>
            <a:r>
              <a:rPr lang="fr-FR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M.Lugnier</a:t>
            </a:r>
            <a:r>
              <a:rPr lang="fr-FR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8423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40D74B3-031C-544B-BA10-8E476C6D1F99}"/>
              </a:ext>
            </a:extLst>
          </p:cNvPr>
          <p:cNvSpPr txBox="1">
            <a:spLocks/>
          </p:cNvSpPr>
          <p:nvPr/>
        </p:nvSpPr>
        <p:spPr>
          <a:xfrm>
            <a:off x="429760" y="202767"/>
            <a:ext cx="8418258" cy="9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Grand Oral – objectif de l’épreuve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8395-7766-2043-A4A0-BBF2B8C4E02D}"/>
              </a:ext>
            </a:extLst>
          </p:cNvPr>
          <p:cNvSpPr/>
          <p:nvPr/>
        </p:nvSpPr>
        <p:spPr>
          <a:xfrm>
            <a:off x="215684" y="3048786"/>
            <a:ext cx="8712632" cy="475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lnSpc>
                <a:spcPct val="150000"/>
              </a:lnSpc>
              <a:spcBef>
                <a:spcPts val="7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r-FR" sz="2000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Objectif:</a:t>
            </a:r>
          </a:p>
          <a:p>
            <a:pPr defTabSz="685800">
              <a:lnSpc>
                <a:spcPct val="150000"/>
              </a:lnSpc>
              <a:spcAft>
                <a:spcPts val="525"/>
              </a:spcAft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Capacité  du candidat à </a:t>
            </a:r>
          </a:p>
          <a:p>
            <a:pPr marL="214313" indent="-214313" defTabSz="685800">
              <a:lnSpc>
                <a:spcPct val="150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Prendre la parole </a:t>
            </a: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en public de façon claire et convaincante </a:t>
            </a:r>
            <a:r>
              <a:rPr lang="fr-FR" sz="2000" kern="150" dirty="0">
                <a:solidFill>
                  <a:srgbClr val="FF0000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mais pas seulement</a:t>
            </a:r>
            <a:endParaRPr lang="fr-FR" sz="2000" kern="150" dirty="0">
              <a:solidFill>
                <a:prstClr val="black"/>
              </a:solidFill>
              <a:latin typeface="Calibri Light" panose="020F0302020204030204" pitchFamily="34" charset="0"/>
              <a:ea typeface="NSimSun" panose="02010609030101010101" pitchFamily="49" charset="-122"/>
              <a:cs typeface="Calibri Light" panose="020F0302020204030204" pitchFamily="34" charset="0"/>
            </a:endParaRPr>
          </a:p>
          <a:p>
            <a:pPr marL="214313" indent="-214313" defTabSz="685800">
              <a:lnSpc>
                <a:spcPct val="150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srgbClr val="FF0000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Maintenir un échange de façon structurée et étayée </a:t>
            </a: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par les savoirs acquis dans les enseignements de spécialité </a:t>
            </a:r>
            <a:r>
              <a:rPr lang="fr-FR" sz="2000" kern="150" dirty="0">
                <a:solidFill>
                  <a:srgbClr val="FF0000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(les connaissances)</a:t>
            </a: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 </a:t>
            </a:r>
          </a:p>
          <a:p>
            <a:pPr marL="214313" indent="-214313" defTabSz="685800">
              <a:lnSpc>
                <a:spcPct val="150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srgbClr val="FF0000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Démontrer ses capacités argumentatives et la maturité de son projet de poursuite d’études, voire professionnel</a:t>
            </a:r>
          </a:p>
          <a:p>
            <a:pPr defTabSz="685800">
              <a:lnSpc>
                <a:spcPct val="150000"/>
              </a:lnSpc>
              <a:spcAft>
                <a:spcPts val="525"/>
              </a:spcAft>
            </a:pPr>
            <a:endParaRPr lang="fr-FR" kern="150" dirty="0">
              <a:solidFill>
                <a:srgbClr val="FF0000"/>
              </a:solidFill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defTabSz="685800">
              <a:lnSpc>
                <a:spcPct val="150000"/>
              </a:lnSpc>
              <a:spcAft>
                <a:spcPts val="525"/>
              </a:spcAft>
            </a:pPr>
            <a:endParaRPr lang="fr-FR" kern="150" dirty="0">
              <a:solidFill>
                <a:prstClr val="black"/>
              </a:solidFill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112918-9AC0-364D-AA93-1C5B2AE6F306}"/>
              </a:ext>
            </a:extLst>
          </p:cNvPr>
          <p:cNvSpPr txBox="1"/>
          <p:nvPr/>
        </p:nvSpPr>
        <p:spPr>
          <a:xfrm>
            <a:off x="295982" y="899181"/>
            <a:ext cx="637186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1F15FF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L’épreuve: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Une épreuve orale terminale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Coefficient 14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Période: </a:t>
            </a: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  <a:sym typeface="Source Sans Pro"/>
              </a:rPr>
              <a:t>du lundi 21 juin au vendredi 2 juillet 2021</a:t>
            </a:r>
            <a:r>
              <a:rPr lang="fr-FR" sz="20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</a:t>
            </a:r>
            <a:endParaRPr lang="fr-FR" sz="2000" dirty="0">
              <a:solidFill>
                <a:prstClr val="black"/>
              </a:solidFill>
              <a:latin typeface="Calibri Light" panose="020F0302020204030204" pitchFamily="34" charset="0"/>
              <a:ea typeface="Liberation Serif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6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0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La certification : présentation générale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6CF08A-A997-364B-8E43-889945D4F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678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83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40D74B3-031C-544B-BA10-8E476C6D1F99}"/>
              </a:ext>
            </a:extLst>
          </p:cNvPr>
          <p:cNvSpPr txBox="1">
            <a:spLocks/>
          </p:cNvSpPr>
          <p:nvPr/>
        </p:nvSpPr>
        <p:spPr>
          <a:xfrm>
            <a:off x="429760" y="202767"/>
            <a:ext cx="8418258" cy="9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Grand Oral – l’évaluation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BD164-C1A9-B741-853D-F7BE1AD484B5}"/>
              </a:ext>
            </a:extLst>
          </p:cNvPr>
          <p:cNvSpPr/>
          <p:nvPr/>
        </p:nvSpPr>
        <p:spPr>
          <a:xfrm>
            <a:off x="408201" y="1128027"/>
            <a:ext cx="7704856" cy="554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spcBef>
                <a:spcPts val="7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r-FR" sz="2000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Évaluation de l’épreuve</a:t>
            </a:r>
          </a:p>
          <a:p>
            <a:pPr defTabSz="685800">
              <a:lnSpc>
                <a:spcPct val="115000"/>
              </a:lnSpc>
              <a:spcAft>
                <a:spcPts val="525"/>
              </a:spcAft>
            </a:pP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L’épreuve est notée sur 20 points.</a:t>
            </a:r>
            <a:endParaRPr lang="fr-FR" sz="2000" kern="150" dirty="0">
              <a:solidFill>
                <a:prstClr val="black"/>
              </a:solidFill>
              <a:latin typeface="Calibri Light" panose="020F0302020204030204" pitchFamily="34" charset="0"/>
              <a:ea typeface="NSimSun" panose="02010609030101010101" pitchFamily="49" charset="-122"/>
              <a:cs typeface="Calibri Light" panose="020F0302020204030204" pitchFamily="34" charset="0"/>
            </a:endParaRPr>
          </a:p>
          <a:p>
            <a:pPr defTabSz="685800">
              <a:lnSpc>
                <a:spcPct val="115000"/>
              </a:lnSpc>
              <a:spcAft>
                <a:spcPts val="525"/>
              </a:spcAft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Le jury valorise dans la prestation du candidat :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Wingdings" panose="05000000000000000000" pitchFamily="2" charset="2"/>
              <a:buChar char="§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La solidité des connaissances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Wingdings" panose="05000000000000000000" pitchFamily="2" charset="2"/>
              <a:buChar char="§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La capacité à argumenter et à relier les savoirs, 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Wingdings" panose="05000000000000000000" pitchFamily="2" charset="2"/>
              <a:buChar char="§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L’esprit critique, la précision de l’expression, la clarté du propos,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Wingdings" panose="05000000000000000000" pitchFamily="2" charset="2"/>
              <a:buChar char="§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L’engagement dans la parole, la force de conviction</a:t>
            </a:r>
            <a:endParaRPr lang="fr-FR" sz="2000" b="1" kern="150" dirty="0">
              <a:solidFill>
                <a:prstClr val="black"/>
              </a:solidFill>
              <a:latin typeface="Calibri Light" panose="020F0302020204030204" pitchFamily="34" charset="0"/>
              <a:ea typeface="NSimSun" panose="02010609030101010101" pitchFamily="49" charset="-122"/>
              <a:cs typeface="Calibri Light" panose="020F0302020204030204" pitchFamily="34" charset="0"/>
            </a:endParaRPr>
          </a:p>
          <a:p>
            <a:pPr defTabSz="685800">
              <a:lnSpc>
                <a:spcPct val="115000"/>
              </a:lnSpc>
              <a:spcBef>
                <a:spcPts val="1200"/>
              </a:spcBef>
              <a:spcAft>
                <a:spcPts val="525"/>
              </a:spcAft>
            </a:pP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Les critères d’évaluation (selon la grille indicative)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Qualité orale de l’épreuve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Qualité de la prise de parole en continu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Qualité des connaissances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Qualité de l’interaction</a:t>
            </a:r>
          </a:p>
          <a:p>
            <a:pPr marL="214313" indent="-214313" defTabSz="685800">
              <a:lnSpc>
                <a:spcPct val="115000"/>
              </a:lnSpc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Qualité de la construction des connaissances </a:t>
            </a:r>
          </a:p>
        </p:txBody>
      </p:sp>
    </p:spTree>
    <p:extLst>
      <p:ext uri="{BB962C8B-B14F-4D97-AF65-F5344CB8AC3E}">
        <p14:creationId xmlns:p14="http://schemas.microsoft.com/office/powerpoint/2010/main" val="2920263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40D74B3-031C-544B-BA10-8E476C6D1F99}"/>
              </a:ext>
            </a:extLst>
          </p:cNvPr>
          <p:cNvSpPr txBox="1">
            <a:spLocks/>
          </p:cNvSpPr>
          <p:nvPr/>
        </p:nvSpPr>
        <p:spPr>
          <a:xfrm>
            <a:off x="429760" y="202767"/>
            <a:ext cx="8418258" cy="9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Grand Oral – déroulé de l’épreuve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8E2B97-E203-724B-A677-65CEB752CE37}"/>
              </a:ext>
            </a:extLst>
          </p:cNvPr>
          <p:cNvSpPr/>
          <p:nvPr/>
        </p:nvSpPr>
        <p:spPr>
          <a:xfrm>
            <a:off x="179512" y="1134162"/>
            <a:ext cx="3970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685800">
              <a:spcBef>
                <a:spcPts val="7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r-FR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déroulement de l’épreuve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5FE0D-7ECF-5D45-AB1E-C2C29F52B950}"/>
              </a:ext>
            </a:extLst>
          </p:cNvPr>
          <p:cNvSpPr/>
          <p:nvPr/>
        </p:nvSpPr>
        <p:spPr>
          <a:xfrm>
            <a:off x="937909" y="1686359"/>
            <a:ext cx="8031707" cy="232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525"/>
              </a:spcAft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Le candidat a </a:t>
            </a: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20 minutes de préparation </a:t>
            </a: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fr-FR" sz="2000" i="1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pour mettre en ordre ses idées et créer éventuellement un support. Celui-ci n’est pas évalué mais remis au jury.)</a:t>
            </a:r>
          </a:p>
          <a:p>
            <a:pPr defTabSz="685800">
              <a:lnSpc>
                <a:spcPct val="115000"/>
              </a:lnSpc>
              <a:spcAft>
                <a:spcPts val="525"/>
              </a:spcAft>
            </a:pP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L’épreuve dure 20 minutes</a:t>
            </a: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 et </a:t>
            </a: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se déroule en trois temps</a:t>
            </a: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 </a:t>
            </a:r>
          </a:p>
          <a:p>
            <a:pPr defTabSz="685800">
              <a:lnSpc>
                <a:spcPct val="115000"/>
              </a:lnSpc>
              <a:spcAft>
                <a:spcPts val="525"/>
              </a:spcAft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un premier temps d’exposé (le candidat est debout devant le jury) et 2 autres temps d’échanges avec le jury (le candidat est assis ou debout selon son choix)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C2D92-BA79-154A-A540-999137B033B7}"/>
              </a:ext>
            </a:extLst>
          </p:cNvPr>
          <p:cNvSpPr/>
          <p:nvPr/>
        </p:nvSpPr>
        <p:spPr>
          <a:xfrm>
            <a:off x="429760" y="4221088"/>
            <a:ext cx="8246696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525"/>
              </a:spcBef>
              <a:spcAft>
                <a:spcPts val="450"/>
              </a:spcAft>
            </a:pPr>
            <a:r>
              <a:rPr lang="fr-FR" sz="2000" i="1" kern="15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candidat a rédigé deux questions à partir d’une étude approfondie réalisée au cours de l’année de terminale</a:t>
            </a:r>
          </a:p>
          <a:p>
            <a:pPr defTabSz="685800">
              <a:spcBef>
                <a:spcPts val="525"/>
              </a:spcBef>
              <a:spcAft>
                <a:spcPts val="450"/>
              </a:spcAft>
            </a:pPr>
            <a:r>
              <a:rPr lang="fr-FR" sz="2000" i="1" kern="15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deux questions sont visées par l’établissement et transmises au jury avant l’épreuve. </a:t>
            </a:r>
          </a:p>
          <a:p>
            <a:pPr defTabSz="685800">
              <a:spcBef>
                <a:spcPts val="525"/>
              </a:spcBef>
              <a:spcAft>
                <a:spcPts val="450"/>
              </a:spcAft>
            </a:pPr>
            <a:r>
              <a:rPr lang="fr-FR" sz="2000" i="1" kern="15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jury choisit une question le jour de l’épreuve, celle-ci faisant l’objet du premier temps de l’épreuve</a:t>
            </a:r>
          </a:p>
        </p:txBody>
      </p:sp>
    </p:spTree>
    <p:extLst>
      <p:ext uri="{BB962C8B-B14F-4D97-AF65-F5344CB8AC3E}">
        <p14:creationId xmlns:p14="http://schemas.microsoft.com/office/powerpoint/2010/main" val="3581131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40D74B3-031C-544B-BA10-8E476C6D1F99}"/>
              </a:ext>
            </a:extLst>
          </p:cNvPr>
          <p:cNvSpPr txBox="1">
            <a:spLocks/>
          </p:cNvSpPr>
          <p:nvPr/>
        </p:nvSpPr>
        <p:spPr>
          <a:xfrm>
            <a:off x="429760" y="202767"/>
            <a:ext cx="8418258" cy="9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Grand Oral – déroulé de l’épreuve (suite)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A612D-75D6-2C40-8261-EB1BA2AECE87}"/>
              </a:ext>
            </a:extLst>
          </p:cNvPr>
          <p:cNvSpPr/>
          <p:nvPr/>
        </p:nvSpPr>
        <p:spPr>
          <a:xfrm>
            <a:off x="683248" y="1556792"/>
            <a:ext cx="7911281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525"/>
              </a:spcBef>
              <a:spcAft>
                <a:spcPts val="450"/>
              </a:spcAft>
            </a:pPr>
            <a:r>
              <a:rPr lang="fr-FR" sz="2000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Premier temps: </a:t>
            </a:r>
            <a:r>
              <a:rPr lang="fr-FR" sz="2000" b="1" kern="150" dirty="0">
                <a:latin typeface="Calibri Light" panose="020F0302020204030204" pitchFamily="34" charset="0"/>
                <a:cs typeface="Calibri Light" panose="020F0302020204030204" pitchFamily="34" charset="0"/>
              </a:rPr>
              <a:t>c’est celui de la présentation (5 minutes)</a:t>
            </a:r>
          </a:p>
          <a:p>
            <a:pPr defTabSz="685800">
              <a:spcBef>
                <a:spcPts val="525"/>
              </a:spcBef>
              <a:spcAft>
                <a:spcPts val="450"/>
              </a:spcAft>
            </a:pPr>
            <a:r>
              <a:rPr lang="fr-FR" sz="200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L’exposé se fait sans note.</a:t>
            </a:r>
          </a:p>
          <a:p>
            <a:pPr marL="214313" indent="-214313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Le candidat se présente rapidement </a:t>
            </a:r>
          </a:p>
          <a:p>
            <a:pPr marL="214313" indent="-214313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Il explique pourquoi il a choisi cette question</a:t>
            </a:r>
          </a:p>
          <a:p>
            <a:pPr marL="214313" indent="-214313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Il expose les enjeux associés à cette question</a:t>
            </a:r>
          </a:p>
          <a:p>
            <a:pPr marL="214313" indent="-214313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Il en présente la démarche dans laquelle il s’est inscrit pour y répondre</a:t>
            </a:r>
          </a:p>
        </p:txBody>
      </p:sp>
    </p:spTree>
    <p:extLst>
      <p:ext uri="{BB962C8B-B14F-4D97-AF65-F5344CB8AC3E}">
        <p14:creationId xmlns:p14="http://schemas.microsoft.com/office/powerpoint/2010/main" val="377279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40D74B3-031C-544B-BA10-8E476C6D1F99}"/>
              </a:ext>
            </a:extLst>
          </p:cNvPr>
          <p:cNvSpPr txBox="1">
            <a:spLocks/>
          </p:cNvSpPr>
          <p:nvPr/>
        </p:nvSpPr>
        <p:spPr>
          <a:xfrm>
            <a:off x="429760" y="202767"/>
            <a:ext cx="8418258" cy="9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Grand Oral – déroulé de l’épreuve (suite)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357B4A-AAA8-784E-9528-CB05737E33E5}"/>
              </a:ext>
            </a:extLst>
          </p:cNvPr>
          <p:cNvSpPr/>
          <p:nvPr/>
        </p:nvSpPr>
        <p:spPr>
          <a:xfrm>
            <a:off x="539552" y="1451392"/>
            <a:ext cx="8418258" cy="593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Deuxième temps </a:t>
            </a: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c’est celui d’un échange SUR LE FOND avec le jury (10 minutes)</a:t>
            </a: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Caractéristiques : les enseignements de spécialité sont au service d’une argumentation. Le jury doit permettre au candidat d’approfondir sa pensée. Ce temps est le prolongement du premier temps.</a:t>
            </a: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Finalité : évaluer les capacités du candidat à mobiliser ses connaissances (les étayer) pour construire ses réponses (argumentation) dans le cadre avec un jury (interaction).</a:t>
            </a: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sz="2000" kern="15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b="1" kern="150" dirty="0">
              <a:solidFill>
                <a:prstClr val="black"/>
              </a:solidFill>
              <a:cs typeface="Lucida Sans" panose="020B0602030504020204" pitchFamily="34" charset="0"/>
            </a:endParaRP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kern="150" dirty="0">
              <a:solidFill>
                <a:prstClr val="black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1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40D74B3-031C-544B-BA10-8E476C6D1F99}"/>
              </a:ext>
            </a:extLst>
          </p:cNvPr>
          <p:cNvSpPr txBox="1">
            <a:spLocks/>
          </p:cNvSpPr>
          <p:nvPr/>
        </p:nvSpPr>
        <p:spPr>
          <a:xfrm>
            <a:off x="429760" y="202767"/>
            <a:ext cx="8418258" cy="9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Grand Oral – déroulé de l’épreuve (suite)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FDF1C-949D-1444-9BC6-F7727C94E6D6}"/>
              </a:ext>
            </a:extLst>
          </p:cNvPr>
          <p:cNvSpPr/>
          <p:nvPr/>
        </p:nvSpPr>
        <p:spPr>
          <a:xfrm>
            <a:off x="692786" y="980728"/>
            <a:ext cx="8155232" cy="7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Troisième temps : </a:t>
            </a:r>
            <a:r>
              <a:rPr lang="fr-FR" sz="2000" b="1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c’est celui à nouveau d’un temps de présentation (5 minutes)</a:t>
            </a:r>
          </a:p>
          <a:p>
            <a:pPr marL="285750" indent="-285750"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se distingue du premier temps par l’objet support de l’échange</a:t>
            </a:r>
          </a:p>
          <a:p>
            <a:pPr marL="285750" indent="-285750"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s’agit d’une dimension personnelle au candidat, son projet d’orientation</a:t>
            </a:r>
          </a:p>
          <a:p>
            <a:pPr marL="285750" indent="-285750"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Même si le projet n’est pas évalué, on attend que le candidat soit en mesure de le présenter avec clarté</a:t>
            </a:r>
          </a:p>
          <a:p>
            <a:pPr marL="285750" indent="-285750"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doit faire état de ses réflexions</a:t>
            </a:r>
          </a:p>
          <a:p>
            <a:pPr marL="285750" indent="-285750"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doit mettre en avant ses expériences au regard de la poursuite d’étude qu’il entend donner à son parcours</a:t>
            </a:r>
          </a:p>
          <a:p>
            <a:pPr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DONC</a:t>
            </a:r>
          </a:p>
          <a:p>
            <a:pPr marL="285750" indent="-285750" defTabSz="685800">
              <a:lnSpc>
                <a:spcPct val="114000"/>
              </a:lnSpc>
              <a:spcBef>
                <a:spcPts val="52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000" kern="1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s’agit d’évaluer la capacité du candidat à conduire et exprimer une réflexion personnelle témoignant de sa curiosité intellectuelle et de son aptitude à exprimer ses motivations.</a:t>
            </a: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b="1" kern="150" dirty="0">
              <a:solidFill>
                <a:prstClr val="black"/>
              </a:solidFill>
              <a:cs typeface="Lucida Sans" panose="020B0602030504020204" pitchFamily="34" charset="0"/>
            </a:endParaRP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b="1" kern="150" dirty="0">
              <a:solidFill>
                <a:prstClr val="black"/>
              </a:solidFill>
              <a:cs typeface="Lucida Sans" panose="020B0602030504020204" pitchFamily="34" charset="0"/>
            </a:endParaRP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b="1" kern="150" dirty="0">
              <a:solidFill>
                <a:prstClr val="black"/>
              </a:solidFill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33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grand oral et ses caractéristiques en STHR</a:t>
            </a:r>
            <a:endParaRPr lang="fr-FR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BAC9D7D-3040-B446-BF4A-BC52821A90B8}"/>
              </a:ext>
            </a:extLst>
          </p:cNvPr>
          <p:cNvSpPr txBox="1">
            <a:spLocks/>
          </p:cNvSpPr>
          <p:nvPr/>
        </p:nvSpPr>
        <p:spPr>
          <a:xfrm>
            <a:off x="611560" y="764704"/>
            <a:ext cx="6363346" cy="800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600" b="1" dirty="0">
                <a:solidFill>
                  <a:srgbClr val="002060"/>
                </a:solidFill>
              </a:rPr>
              <a:t>Baccalauréat STHR</a:t>
            </a:r>
            <a:br>
              <a:rPr lang="fr-FR" altLang="fr-FR" sz="3600" b="1" dirty="0">
                <a:solidFill>
                  <a:srgbClr val="002060"/>
                </a:solidFill>
              </a:rPr>
            </a:br>
            <a:r>
              <a:rPr lang="fr-FR" altLang="fr-FR" sz="3600" b="1" dirty="0">
                <a:solidFill>
                  <a:srgbClr val="002060"/>
                </a:solidFill>
              </a:rPr>
              <a:t>Session 2021</a:t>
            </a:r>
          </a:p>
        </p:txBody>
      </p:sp>
    </p:spTree>
    <p:extLst>
      <p:ext uri="{BB962C8B-B14F-4D97-AF65-F5344CB8AC3E}">
        <p14:creationId xmlns:p14="http://schemas.microsoft.com/office/powerpoint/2010/main" val="2190837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4EDADA-3618-AF4E-98D8-39A8FAD16A8E}"/>
              </a:ext>
            </a:extLst>
          </p:cNvPr>
          <p:cNvSpPr/>
          <p:nvPr/>
        </p:nvSpPr>
        <p:spPr>
          <a:xfrm>
            <a:off x="467544" y="358542"/>
            <a:ext cx="7513790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projet STHR jusqu’à la session 2020 :</a:t>
            </a:r>
            <a:endParaRPr lang="fr-FR" sz="2000" b="1" kern="15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Le projet portait soit sur STS, soit STC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Mise en œuvre d’une démarche projet, conduite d’une projet finalisé, travail en équipe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Evaluation d’un projet : conduite et soutenance du projet</a:t>
            </a:r>
          </a:p>
          <a:p>
            <a:pPr marL="742950" lvl="1" indent="-285750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Ce n’est plus le cas avec l’épreuve du Grand oral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724AE-627E-5F44-AE1D-6ADDF97DC22F}"/>
              </a:ext>
            </a:extLst>
          </p:cNvPr>
          <p:cNvSpPr/>
          <p:nvPr/>
        </p:nvSpPr>
        <p:spPr>
          <a:xfrm>
            <a:off x="611560" y="3284984"/>
            <a:ext cx="7513790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kern="150" dirty="0">
                <a:solidFill>
                  <a:srgbClr val="1F15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compter de la session 2021:</a:t>
            </a:r>
          </a:p>
          <a:p>
            <a:pPr marL="285750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000" b="1" kern="150" dirty="0">
                <a:latin typeface="Calibri Light" panose="020F0302020204030204" pitchFamily="34" charset="0"/>
                <a:cs typeface="Calibri Light" panose="020F0302020204030204" pitchFamily="34" charset="0"/>
              </a:rPr>
              <a:t>La réalisation ne fait pas l’objet d’une obligation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La démarche de projet est conservée comme démarche pédagogique,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permettant à l’élève de mûrir une réflexion,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au cours de ce processus de maturation, l’élève va identifier et traiter les questions pour le Grand oral.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b="1" dirty="0">
              <a:solidFill>
                <a:prstClr val="black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b="1" dirty="0">
              <a:solidFill>
                <a:srgbClr val="FF0000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lvl="1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kern="150" dirty="0">
              <a:solidFill>
                <a:prstClr val="black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81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7A74B0-B427-C64C-B7F2-D33C73EFA120}"/>
              </a:ext>
            </a:extLst>
          </p:cNvPr>
          <p:cNvSpPr/>
          <p:nvPr/>
        </p:nvSpPr>
        <p:spPr>
          <a:xfrm>
            <a:off x="323528" y="412789"/>
            <a:ext cx="748883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dirty="0">
                <a:solidFill>
                  <a:srgbClr val="1F15FF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Le choix des enseignements de l’enseignement de spécialité:</a:t>
            </a:r>
          </a:p>
          <a:p>
            <a:pPr marL="285750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Le Grand oral mobilise d’abord les contenus </a:t>
            </a:r>
            <a:r>
              <a:rPr lang="fr-FR" sz="2000" b="1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des programmes de STC, STS et EGH</a:t>
            </a:r>
          </a:p>
          <a:p>
            <a:pPr marL="285750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Les équipes ayant en charge les enseignements STS et STC maitrisent la pédagogie de projet</a:t>
            </a:r>
          </a:p>
          <a:p>
            <a:pPr marL="285750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b="1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La thématique retenue par le candidat doit être relation avec l’hôtellerie-restauration</a:t>
            </a:r>
          </a:p>
          <a:p>
            <a:pPr marL="285750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Les problématiques ou les thématiques liées au secteur de l’HR intègrent souvent </a:t>
            </a:r>
            <a:r>
              <a:rPr lang="fr-FR" sz="2000" b="1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une dimension EGH</a:t>
            </a:r>
          </a:p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	=&gt; </a:t>
            </a:r>
            <a:r>
              <a:rPr lang="fr-FR" sz="2000" i="1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dans chaque question, une dimension EGH devrait apparaitre</a:t>
            </a:r>
          </a:p>
          <a:p>
            <a:pPr marL="342900" lvl="1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kern="150" dirty="0">
              <a:solidFill>
                <a:prstClr val="black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70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 exemples concrets</a:t>
            </a:r>
          </a:p>
        </p:txBody>
      </p:sp>
    </p:spTree>
    <p:extLst>
      <p:ext uri="{BB962C8B-B14F-4D97-AF65-F5344CB8AC3E}">
        <p14:creationId xmlns:p14="http://schemas.microsoft.com/office/powerpoint/2010/main" val="1723458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démarche dans la préparation du grand oral</a:t>
            </a:r>
          </a:p>
        </p:txBody>
      </p:sp>
    </p:spTree>
    <p:extLst>
      <p:ext uri="{BB962C8B-B14F-4D97-AF65-F5344CB8AC3E}">
        <p14:creationId xmlns:p14="http://schemas.microsoft.com/office/powerpoint/2010/main" val="198984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2BA526D-F971-4DAF-B7DF-DA818C768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10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1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54D0D-8F9A-2B45-A232-A4101AA4C9BE}"/>
              </a:ext>
            </a:extLst>
          </p:cNvPr>
          <p:cNvSpPr/>
          <p:nvPr/>
        </p:nvSpPr>
        <p:spPr>
          <a:xfrm>
            <a:off x="323528" y="404664"/>
            <a:ext cx="8208912" cy="63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dirty="0">
                <a:solidFill>
                  <a:srgbClr val="1F15FF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Une démarche en 5 étapes :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Première étape : choix d’une thématique et/ou d’un contexte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Choix d’</a:t>
            </a:r>
            <a:r>
              <a:rPr lang="fr-FR" sz="1600" b="1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une thématique </a:t>
            </a: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qui renvoie à une question du programme que l’élève souhaite approfondir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600" b="1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Un contexte </a:t>
            </a: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fr-FR" sz="1600" b="1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entreprise HR</a:t>
            </a: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) peut être partagé par plusieurs élèves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L’élève peut rattacher sa thématique a une </a:t>
            </a:r>
            <a:r>
              <a:rPr lang="fr-FR" sz="1600" b="1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entreprise réelle</a:t>
            </a: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,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La thématique peut s’appuyer sur deux enseignements de spécialité (par ex: STC et EGH, STS et EGH)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Il s’agit du </a:t>
            </a:r>
            <a:r>
              <a:rPr lang="fr-FR" sz="1600" b="1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choix de l’élève</a:t>
            </a: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, les professeur accompagnent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600" b="1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Construction d’un argumentaire</a:t>
            </a: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 visant à:</a:t>
            </a:r>
          </a:p>
          <a:p>
            <a:pPr marL="1085850" lvl="2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600" kern="150" dirty="0">
                <a:solidFill>
                  <a:prstClr val="black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expliquer son choix (relation avec son projet d’orientation, sensibilisation particulière à un type d’entreprise, préoccupations et sensibilisations personnelles, etc.)</a:t>
            </a:r>
          </a:p>
          <a:p>
            <a:pPr marL="1085850" lvl="2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Symbol" panose="05050102010706020507" pitchFamily="18" charset="2"/>
              <a:buChar char="Þ"/>
            </a:pPr>
            <a:endParaRPr lang="fr-FR" kern="150" dirty="0">
              <a:solidFill>
                <a:prstClr val="black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60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60F98B-B565-004A-8144-C46779570200}"/>
              </a:ext>
            </a:extLst>
          </p:cNvPr>
          <p:cNvSpPr/>
          <p:nvPr/>
        </p:nvSpPr>
        <p:spPr>
          <a:xfrm>
            <a:off x="251520" y="452073"/>
            <a:ext cx="8496944" cy="639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dirty="0">
                <a:solidFill>
                  <a:srgbClr val="1F15FF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Une démarche en 5 étapes: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Seconde étape: identification d’un questionnement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L’élève va identifier </a:t>
            </a:r>
            <a:r>
              <a:rPr lang="fr-FR" sz="1800" b="1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deux aspects de sa thématique </a:t>
            </a: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qu’il souhaite</a:t>
            </a:r>
            <a:r>
              <a:rPr lang="fr-FR" sz="1800" b="1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 approfondir</a:t>
            </a: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Il ne s’agit pas d’approfondir l’intégralité de la question du programme de l’enseignement de spécialité choisie par l’élève;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Si les questions émergent, un travail sur </a:t>
            </a:r>
            <a:r>
              <a:rPr lang="fr-FR" sz="1800" b="1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la construction d’un argumentaire </a:t>
            </a: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s’engage pour comprendre les raisons qui conduit l’élève à retenir les deux questions.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Encourager </a:t>
            </a:r>
            <a:r>
              <a:rPr lang="fr-FR" sz="1800" b="1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le travail collectif afin de:</a:t>
            </a:r>
          </a:p>
          <a:p>
            <a:pPr marL="1143000" lvl="2" indent="-34290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Favoriser les échanges, les débats et les confrontations</a:t>
            </a:r>
          </a:p>
          <a:p>
            <a:pPr marL="1143000" lvl="2" indent="-34290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Construire son itinéraire de questionnement </a:t>
            </a:r>
          </a:p>
          <a:p>
            <a:pPr marL="1143000" lvl="2" indent="-34290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Construire son argumentaire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Tx/>
              <a:buChar char="-"/>
            </a:pPr>
            <a:endParaRPr lang="fr-FR" kern="150" dirty="0">
              <a:solidFill>
                <a:prstClr val="black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90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067C0-41E2-6E45-8F23-E4A3A849C705}"/>
              </a:ext>
            </a:extLst>
          </p:cNvPr>
          <p:cNvSpPr/>
          <p:nvPr/>
        </p:nvSpPr>
        <p:spPr>
          <a:xfrm>
            <a:off x="179512" y="188640"/>
            <a:ext cx="8784976" cy="704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dirty="0">
                <a:solidFill>
                  <a:srgbClr val="1F15FF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Une démarche en 5 étapes: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fr-FR" sz="2000" b="1" kern="150" baseline="3000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ième</a:t>
            </a: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  étape: recherche d’informations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Recherche d’informations les plus pertinentes pour traiter les deux aspects de la thématique retenue.</a:t>
            </a:r>
          </a:p>
          <a:p>
            <a:pPr marL="628650" lvl="1" indent="-285750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fr-FR" sz="2000" b="1" kern="150" baseline="3000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ième</a:t>
            </a: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  étape: mise en forme 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Formalisation des deux aspects de la thématique </a:t>
            </a:r>
            <a:r>
              <a:rPr lang="fr-FR" sz="1800" b="1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sous forme de questions;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Rédaction des deux questions pour le Grand Oral;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Rédaction d’un </a:t>
            </a:r>
            <a:r>
              <a:rPr lang="fr-FR" sz="1800" b="1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argumentaire</a:t>
            </a: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 pour chacune des deux questions posées: les enjeux qui entourent ces questions, le questionnement posé, la démarche mise en œuvre pour répondre</a:t>
            </a:r>
            <a:r>
              <a:rPr lang="fr-FR" sz="20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pPr marL="342900" lvl="1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fr-FR" sz="2000" b="1" kern="150" baseline="3000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ième</a:t>
            </a:r>
            <a:r>
              <a:rPr lang="fr-FR" sz="2000" b="1" kern="150" dirty="0">
                <a:solidFill>
                  <a:srgbClr val="FF0000"/>
                </a:solidFill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  étape: travailler l’éloquence 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Créer des situations d’oralité,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au cours du processus de maturation (tout au long de la démarche ),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pour se familiariser à la prise de parole en groupe,</a:t>
            </a:r>
          </a:p>
          <a:p>
            <a:pPr marL="628650" lvl="1" indent="-285750" defTabSz="685800">
              <a:spcBef>
                <a:spcPts val="525"/>
              </a:spcBef>
              <a:spcAft>
                <a:spcPts val="450"/>
              </a:spcAft>
              <a:buFontTx/>
              <a:buChar char="-"/>
            </a:pPr>
            <a:r>
              <a:rPr lang="fr-FR" sz="1800" kern="150" dirty="0">
                <a:latin typeface="Calibri Light" panose="020F0302020204030204" pitchFamily="34" charset="0"/>
                <a:ea typeface="Liberation Serif" panose="02020603050405020304" pitchFamily="18" charset="0"/>
                <a:cs typeface="Calibri Light" panose="020F0302020204030204" pitchFamily="34" charset="0"/>
              </a:rPr>
              <a:t>et s’approprier l’argumentaire préparé.</a:t>
            </a:r>
          </a:p>
          <a:p>
            <a:pPr marL="342900" lvl="1" defTabSz="685800">
              <a:lnSpc>
                <a:spcPct val="150000"/>
              </a:lnSpc>
              <a:spcBef>
                <a:spcPts val="525"/>
              </a:spcBef>
              <a:spcAft>
                <a:spcPts val="450"/>
              </a:spcAft>
            </a:pPr>
            <a:endParaRPr lang="fr-FR" kern="150" dirty="0">
              <a:solidFill>
                <a:prstClr val="black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57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7928744" cy="6480720"/>
          </a:xfrm>
        </p:spPr>
        <p:txBody>
          <a:bodyPr>
            <a:normAutofit fontScale="70000" lnSpcReduction="20000"/>
          </a:bodyPr>
          <a:lstStyle/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3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3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https://eduscol.education.fr/1707/programmes-et-ressources-en-serie-sthr</a:t>
            </a:r>
            <a:endParaRPr lang="fr-FR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l'</a:t>
            </a:r>
            <a:r>
              <a:rPr lang="fr-FR" sz="2000" u="sng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 tooltip="Site Légifrance (nouvelle fenêtre)"/>
              </a:rPr>
              <a:t>arrêté du 28 juin 2019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relatif aux épreuves des baccalauréats général et technologique ainsi qu'aux mesures transitoires liées à la réforme de ces baccalauréats (article 2 pour les baccalauréats technologiques) ;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'</a:t>
            </a:r>
            <a:r>
              <a:rPr lang="fr-FR" sz="2000" u="sng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 tooltip="Site Légifrance (nouvelle fenêtre)"/>
              </a:rPr>
              <a:t>arrêté du 22 juillet 2019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relatif à la nature et à la durée des épreuves (voir principalement articles 2 et 4) ;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/>
              </a:rPr>
              <a:t>note de service du 12 février 2020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relative à l’épreuve orale dite « </a:t>
            </a:r>
            <a:r>
              <a:rPr lang="fr-FR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grand oral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» de la classe de terminale de la voie technologique (</a:t>
            </a:r>
            <a:r>
              <a:rPr lang="fr-FR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STMG et STHR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à compter de la session 2021 de l’examen du baccalauréat ;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6"/>
              </a:rPr>
              <a:t>note de service du 12 février 2020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relative aux épreuves des </a:t>
            </a:r>
            <a:r>
              <a:rPr lang="fr-FR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enseignements de spécialité dans la série STHR 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à compter de la session 2021 de l’examen du baccalauréat ;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7"/>
              </a:rPr>
              <a:t>note de service du 13 février 2020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relative aux épreuves des </a:t>
            </a:r>
            <a:r>
              <a:rPr lang="fr-FR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enseignements de spécialité dans la série STMG 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à compter de la session 2021 de l’examen du baccalauréat ;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8"/>
              </a:rPr>
              <a:t>note de service du 23 juillet 2020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relative aux  </a:t>
            </a:r>
            <a:r>
              <a:rPr lang="fr-FR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modalités d'organisation du contrôle continu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à compter de la session 2021 ;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9"/>
              </a:rPr>
              <a:t>note de service du 23 juillet 2020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relative aux évaluations communes de langues vivantes A et B à compter de la session 2021 (</a:t>
            </a:r>
            <a:r>
              <a:rPr lang="fr-FR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enseignement technologique en langue vivante-ETLV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 ;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2000" u="sng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10"/>
              </a:rPr>
              <a:t>note de service du 23 juillet 2020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relative aux évaluations communes des enseignements de spécialité suivis uniquement pendant la classe de première de la voie technologique à compter de la session 2021 (</a:t>
            </a:r>
            <a:r>
              <a:rPr lang="fr-FR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sciences de gestion et numérique pour la série STMG et enseignement scientifique alimentation-environnement pour la série STHR</a:t>
            </a:r>
            <a:r>
              <a:rPr lang="fr-F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).</a:t>
            </a: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3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3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300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5725" indent="0">
              <a:lnSpc>
                <a:spcPct val="115000"/>
              </a:lnSpc>
              <a:spcAft>
                <a:spcPts val="1000"/>
              </a:spcAft>
              <a:buNone/>
            </a:pPr>
            <a:br>
              <a:rPr lang="fr-FR" sz="13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00" dirty="0"/>
          </a:p>
        </p:txBody>
      </p:sp>
      <p:sp>
        <p:nvSpPr>
          <p:cNvPr id="2" name="ZoneTexte 1"/>
          <p:cNvSpPr txBox="1"/>
          <p:nvPr/>
        </p:nvSpPr>
        <p:spPr>
          <a:xfrm>
            <a:off x="750626" y="273798"/>
            <a:ext cx="37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textes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officiels</a:t>
            </a:r>
          </a:p>
        </p:txBody>
      </p:sp>
    </p:spTree>
    <p:extLst>
      <p:ext uri="{BB962C8B-B14F-4D97-AF65-F5344CB8AC3E}">
        <p14:creationId xmlns:p14="http://schemas.microsoft.com/office/powerpoint/2010/main" val="386015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B7F8CF1-D183-43A6-A2B5-34085786EEFD}"/>
              </a:ext>
            </a:extLst>
          </p:cNvPr>
          <p:cNvSpPr txBox="1"/>
          <p:nvPr/>
        </p:nvSpPr>
        <p:spPr>
          <a:xfrm>
            <a:off x="1619672" y="5049482"/>
            <a:ext cx="698624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fr-FR" sz="1400" kern="0" dirty="0">
                <a:solidFill>
                  <a:srgbClr val="000000"/>
                </a:solidFill>
                <a:cs typeface="Arial"/>
                <a:sym typeface="Arial"/>
              </a:rPr>
              <a:t>Les évaluations communes n°1et N°2 ont lieu en première et l’évaluation N°3 en terminale</a:t>
            </a:r>
          </a:p>
          <a:p>
            <a:pPr defTabSz="685800">
              <a:buClr>
                <a:srgbClr val="000000"/>
              </a:buClr>
            </a:pPr>
            <a:endParaRPr lang="fr-FR" sz="1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fr-FR" sz="1400" kern="0" dirty="0">
                <a:solidFill>
                  <a:srgbClr val="000000"/>
                </a:solidFill>
                <a:cs typeface="Arial"/>
                <a:sym typeface="Arial"/>
                <a:hlinkClick r:id="rId2"/>
              </a:rPr>
              <a:t>https://eduscol.education.fr/cid144203/baccalaureat-technologique-serie-sciences-et-technologies-de-l-hotellerie-et-de-la-restauration-sthr-a-compter-de-la-session-2021.html - lien0</a:t>
            </a:r>
            <a:endParaRPr lang="fr-F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0" y="614149"/>
            <a:ext cx="8771644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8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2DDE90E-AF29-492F-BD20-B4D74AF14CB6}"/>
              </a:ext>
            </a:extLst>
          </p:cNvPr>
          <p:cNvSpPr txBox="1"/>
          <p:nvPr/>
        </p:nvSpPr>
        <p:spPr>
          <a:xfrm>
            <a:off x="1547664" y="5085184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fr-FR" sz="1400" kern="0" dirty="0">
                <a:solidFill>
                  <a:srgbClr val="000000"/>
                </a:solidFill>
                <a:cs typeface="Arial"/>
                <a:sym typeface="Arial"/>
                <a:hlinkClick r:id="rId2"/>
              </a:rPr>
              <a:t>https://eduscol.education.fr/cid144203/baccalaureat-technologique-serie-sciences-et-technologies-de-l-hotellerie-et-de-la-restauration-sthr-a-compter-de-la-session-2021.html#lien0</a:t>
            </a:r>
            <a:endParaRPr lang="fr-F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7" y="491319"/>
            <a:ext cx="8906489" cy="40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aménagements pour la session 2021 (information ministérielle du 5 novembre 2020)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96944" cy="516572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évaluations communes sont supprimées.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Concernant la prise en compte du confinement, seule la partie écrite « sciences » fait l'objet d’un aménagement : les élèves auront pour partie, le choix des questions.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Pour EGH deux sujets seront au choix.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Pour la partie pratique, pas de sujets au choix.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La session de remplacement pour les candidats absents aux épreuves de mars pour cause de cas de force majeur aura lieu en juin et non en septembre.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L’obligation de la certification PIX est reportée à la session 2022.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Pas d’allègement de programme spécifique pour la session 2021, mais les allègements définis au BO du 13 février 2020 sont valables.</a:t>
            </a:r>
            <a:endParaRPr lang="fr-FR" sz="2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66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628650" y="404665"/>
            <a:ext cx="7886700" cy="78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Calendrier des épreuves</a:t>
            </a:r>
            <a:b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session 2021</a:t>
            </a:r>
            <a:endParaRPr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899592" y="1907210"/>
            <a:ext cx="7344816" cy="346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28625" indent="-342900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Lundi 15 mars de 14h à 18h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épreuves écrite d’</a:t>
            </a:r>
            <a:r>
              <a:rPr lang="fr-FR" sz="2200" b="1" u="sng" dirty="0">
                <a:solidFill>
                  <a:srgbClr val="000000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EGH</a:t>
            </a:r>
            <a:r>
              <a:rPr lang="fr-FR" sz="2200" b="1" dirty="0">
                <a:solidFill>
                  <a:srgbClr val="000000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 - BO du 12 novembre 2020-</a:t>
            </a:r>
            <a:endParaRPr sz="2200" b="1" dirty="0">
              <a:solidFill>
                <a:srgbClr val="282828"/>
              </a:solidFill>
              <a:latin typeface="Calibri Light" panose="020F0302020204030204" pitchFamily="34" charset="0"/>
              <a:ea typeface="Source Sans Pro"/>
              <a:cs typeface="Calibri Light" panose="020F0302020204030204" pitchFamily="34" charset="0"/>
              <a:sym typeface="Source Sans Pro"/>
            </a:endParaRPr>
          </a:p>
          <a:p>
            <a:pPr marL="342900" indent="-257175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Du jeudi 18 au vendredi 26 mars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épreuve écrite et pratique de l’enseignements de spécialité </a:t>
            </a:r>
            <a:r>
              <a:rPr lang="fr-FR" sz="2200" b="1" u="sng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STC-STS-ESAE</a:t>
            </a:r>
            <a:endParaRPr sz="22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257175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Le jeudi 17 juin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épreuve écrite de </a:t>
            </a:r>
            <a:r>
              <a:rPr lang="fr-FR" sz="2200" u="sng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philosophie</a:t>
            </a:r>
            <a:endParaRPr sz="22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257175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Du lundi 21 juin au vendredi 2 juillet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épreuve du </a:t>
            </a:r>
            <a:r>
              <a:rPr lang="fr-FR" sz="2200" b="1" u="sng" dirty="0">
                <a:solidFill>
                  <a:srgbClr val="000000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Grand Oral</a:t>
            </a:r>
            <a:endParaRPr sz="2200" b="1" dirty="0">
              <a:solidFill>
                <a:srgbClr val="282828"/>
              </a:solidFill>
              <a:latin typeface="Calibri Light" panose="020F0302020204030204" pitchFamily="34" charset="0"/>
              <a:ea typeface="Source Sans Pro"/>
              <a:cs typeface="Calibri Light" panose="020F0302020204030204" pitchFamily="34" charset="0"/>
              <a:sym typeface="Source Sans Pro"/>
            </a:endParaRPr>
          </a:p>
          <a:p>
            <a:pPr marL="342900" indent="-257175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Le jeudi 17 juin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épreuves écrites de </a:t>
            </a:r>
            <a:r>
              <a:rPr lang="fr-FR" sz="2200" u="sng" dirty="0">
                <a:solidFill>
                  <a:srgbClr val="000000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endParaRPr sz="2200" dirty="0">
              <a:solidFill>
                <a:srgbClr val="000000"/>
              </a:solidFill>
              <a:latin typeface="Calibri Light" panose="020F0302020204030204" pitchFamily="34" charset="0"/>
              <a:ea typeface="Source Sans Pro"/>
              <a:cs typeface="Calibri Light" panose="020F0302020204030204" pitchFamily="34" charset="0"/>
              <a:sym typeface="Source Sans Pro"/>
            </a:endParaRPr>
          </a:p>
          <a:p>
            <a:pPr marL="342900" indent="-257175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Du 21 juin au 2 juillet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oraux du bac de français pour les élèves de première.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9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628650" y="623259"/>
            <a:ext cx="7886700" cy="56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Calendrier des épreuves</a:t>
            </a:r>
            <a:b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session 2021 (suite)</a:t>
            </a:r>
            <a:endParaRPr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1043608" y="2384884"/>
            <a:ext cx="725805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5725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</a:pPr>
            <a:r>
              <a:rPr lang="fr-FR" b="1" dirty="0">
                <a:solidFill>
                  <a:srgbClr val="2828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Mardi 6 juillet 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résultats du Bac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257175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200" b="1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Du mercredi 7 au vendredi 9 juillet 2021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 : session de rattrapage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257175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2200" u="sng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calendrier-de-l-ann-e-de-terminale-2020-2021-72309 (1).pdf</a:t>
            </a:r>
            <a:r>
              <a:rPr lang="fr-FR" sz="2200" dirty="0">
                <a:solidFill>
                  <a:srgbClr val="282828"/>
                </a:solidFill>
                <a:latin typeface="Calibri Light" panose="020F0302020204030204" pitchFamily="34" charset="0"/>
                <a:ea typeface="Source Sans Pro"/>
                <a:cs typeface="Calibri Light" panose="020F0302020204030204" pitchFamily="34" charset="0"/>
                <a:sym typeface="Source Sans Pro"/>
              </a:rPr>
              <a:t> 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698083"/>
      </p:ext>
    </p:extLst>
  </p:cSld>
  <p:clrMapOvr>
    <a:masterClrMapping/>
  </p:clrMapOvr>
</p:sld>
</file>

<file path=ppt/theme/theme1.xml><?xml version="1.0" encoding="utf-8"?>
<a:theme xmlns:a="http://schemas.openxmlformats.org/drawingml/2006/main" name="2018.modèle.ppt.ACNORMAND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ppt_modele_ACNORMANDIE_2018 (1)</Template>
  <TotalTime>320</TotalTime>
  <Words>3286</Words>
  <Application>Microsoft Office PowerPoint</Application>
  <PresentationFormat>Affichage à l'écran (4:3)</PresentationFormat>
  <Paragraphs>301</Paragraphs>
  <Slides>43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3" baseType="lpstr">
      <vt:lpstr>Arial</vt:lpstr>
      <vt:lpstr>Arial Italic</vt:lpstr>
      <vt:lpstr>Calibri</vt:lpstr>
      <vt:lpstr>Calibri Light</vt:lpstr>
      <vt:lpstr>Courier New</vt:lpstr>
      <vt:lpstr>Source Sans Pro</vt:lpstr>
      <vt:lpstr>Symbol</vt:lpstr>
      <vt:lpstr>Times New Roman</vt:lpstr>
      <vt:lpstr>Wingdings</vt:lpstr>
      <vt:lpstr>2018.modèle.ppt.ACNORMANDIE</vt:lpstr>
      <vt:lpstr>La réforme STHR </vt:lpstr>
      <vt:lpstr>Tour de table</vt:lpstr>
      <vt:lpstr>La certification : présentation générale</vt:lpstr>
      <vt:lpstr>Présentation PowerPoint</vt:lpstr>
      <vt:lpstr>Présentation PowerPoint</vt:lpstr>
      <vt:lpstr>Présentation PowerPoint</vt:lpstr>
      <vt:lpstr>Les aménagements pour la session 2021 (information ministérielle du 5 novembre 2020)</vt:lpstr>
      <vt:lpstr>Calendrier des épreuves  session 2021</vt:lpstr>
      <vt:lpstr>Calendrier des épreuves  session 2021 (suite)</vt:lpstr>
      <vt:lpstr>Calendrier Parcoursup</vt:lpstr>
      <vt:lpstr>Les évaluations communes  ENSEIGNEMENT SCIENTIFIQUE ALIMENTATION ENVIRONNEMENT (ESAE)  ENSEIGNEMENT TECHNOLOGIQUE EN LANGUE VIVANTE (ETLV) </vt:lpstr>
      <vt:lpstr>Focus sur l’enseignement scientifique alimentation environnement (1)  </vt:lpstr>
      <vt:lpstr>Focus sur l’ESAE (2) </vt:lpstr>
      <vt:lpstr>Focus sur l’enseignement  technologique en langue vivante (ETLV)</vt:lpstr>
      <vt:lpstr>Quelques points importants ETLV </vt:lpstr>
      <vt:lpstr>Présentation PowerPoint</vt:lpstr>
      <vt:lpstr>L’épreuve d’évaluation commune en ETLV</vt:lpstr>
      <vt:lpstr>Adaptation session 2021</vt:lpstr>
      <vt:lpstr>Les épreuves de spécialité  1- ECONOMIE ET GESTION HOTELIERE   2- SCIENCES ET TECHNOLOGIES CULINAIRES ET DES SERVICES -   ENSEIGNEMENT SCIENTIFIQUE ALIMENTATION ENVIRONNEMENT  </vt:lpstr>
      <vt:lpstr>Caractéristiques des enseignements de spécialité de la série STHR</vt:lpstr>
      <vt:lpstr>L’épreuve EGH</vt:lpstr>
      <vt:lpstr>L’épreuve de  sciences et technologies culinaires et des services – enseignement scientifique alimentation environnement  </vt:lpstr>
      <vt:lpstr>L’épreuve de « sciences et technologies culinaires et des services – enseignement scientifique alimentation environnement »  (Suite)</vt:lpstr>
      <vt:lpstr>L’épreuve de « sciences et technologies culinaires et des services – enseignement scientifique alimentation environnement » (Suite)</vt:lpstr>
      <vt:lpstr>L’épreuve de « sciences et technologies culinaires et des services – enseignement scientifique alimentation environnement » (suite)</vt:lpstr>
      <vt:lpstr>L’épreuve de « sciences et technologies culinaires et des services – enseignement scientifique alimentation environnement » (Suite)</vt:lpstr>
      <vt:lpstr>Présentation PowerPoint</vt:lpstr>
      <vt:lpstr>Le déroulement du grand oral (documents de M.Lugnier)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grand oral et ses caractéristiques en STHR</vt:lpstr>
      <vt:lpstr>Présentation PowerPoint</vt:lpstr>
      <vt:lpstr>Présentation PowerPoint</vt:lpstr>
      <vt:lpstr>Des exemples concrets</vt:lpstr>
      <vt:lpstr>La démarche dans la préparation du grand oral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Caen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  page de garde : taille police 54</dc:title>
  <dc:creator>académie de normandie</dc:creator>
  <cp:lastModifiedBy>PASCALE</cp:lastModifiedBy>
  <cp:revision>36</cp:revision>
  <cp:lastPrinted>2017-08-28T17:32:05Z</cp:lastPrinted>
  <dcterms:created xsi:type="dcterms:W3CDTF">2019-02-27T13:42:19Z</dcterms:created>
  <dcterms:modified xsi:type="dcterms:W3CDTF">2020-12-23T13:28:18Z</dcterms:modified>
</cp:coreProperties>
</file>